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0" r:id="rId4"/>
    <p:sldId id="262" r:id="rId5"/>
    <p:sldId id="258" r:id="rId6"/>
    <p:sldId id="261" r:id="rId7"/>
    <p:sldId id="263" r:id="rId8"/>
    <p:sldId id="259" r:id="rId9"/>
    <p:sldId id="264" r:id="rId10"/>
    <p:sldId id="266" r:id="rId11"/>
    <p:sldId id="267" r:id="rId12"/>
    <p:sldId id="268" r:id="rId13"/>
    <p:sldId id="274" r:id="rId14"/>
    <p:sldId id="270" r:id="rId15"/>
    <p:sldId id="271" r:id="rId16"/>
    <p:sldId id="273" r:id="rId17"/>
    <p:sldId id="275" r:id="rId18"/>
    <p:sldId id="283" r:id="rId19"/>
    <p:sldId id="277" r:id="rId20"/>
    <p:sldId id="278" r:id="rId21"/>
    <p:sldId id="279" r:id="rId22"/>
    <p:sldId id="281" r:id="rId23"/>
    <p:sldId id="280" r:id="rId24"/>
    <p:sldId id="282" r:id="rId25"/>
    <p:sldId id="286" r:id="rId26"/>
    <p:sldId id="284" r:id="rId27"/>
    <p:sldId id="285" r:id="rId28"/>
    <p:sldId id="256" r:id="rId29"/>
    <p:sldId id="287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A63C-3A44-4B0D-A778-3F54418FAB81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B3EF-883F-4CC2-98C7-0E66D58AF8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88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A63C-3A44-4B0D-A778-3F54418FAB81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B3EF-883F-4CC2-98C7-0E66D58AF8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81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A63C-3A44-4B0D-A778-3F54418FAB81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B3EF-883F-4CC2-98C7-0E66D58AF8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25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A63C-3A44-4B0D-A778-3F54418FAB81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B3EF-883F-4CC2-98C7-0E66D58AF8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45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A63C-3A44-4B0D-A778-3F54418FAB81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B3EF-883F-4CC2-98C7-0E66D58AF8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86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A63C-3A44-4B0D-A778-3F54418FAB81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B3EF-883F-4CC2-98C7-0E66D58AF8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85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A63C-3A44-4B0D-A778-3F54418FAB81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B3EF-883F-4CC2-98C7-0E66D58AF8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729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A63C-3A44-4B0D-A778-3F54418FAB81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B3EF-883F-4CC2-98C7-0E66D58AF8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55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A63C-3A44-4B0D-A778-3F54418FAB81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B3EF-883F-4CC2-98C7-0E66D58AF8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A63C-3A44-4B0D-A778-3F54418FAB81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B3EF-883F-4CC2-98C7-0E66D58AF8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42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9A63C-3A44-4B0D-A778-3F54418FAB81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B3EF-883F-4CC2-98C7-0E66D58AF8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78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9A63C-3A44-4B0D-A778-3F54418FAB81}" type="datetimeFigureOut">
              <a:rPr kumimoji="1" lang="ja-JP" altLang="en-US" smtClean="0"/>
              <a:t>2022/7/3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B3EF-883F-4CC2-98C7-0E66D58AF8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17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latin typeface="Century" panose="02040604050505020304" pitchFamily="18" charset="0"/>
              </a:rPr>
              <a:t>sea animals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39" y="1829424"/>
            <a:ext cx="2806364" cy="4203700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6" y="2015619"/>
            <a:ext cx="3831311" cy="383131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13" y="1829424"/>
            <a:ext cx="3048000" cy="4581525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969059" y="4848421"/>
            <a:ext cx="4887264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dolphin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1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Century" panose="02040604050505020304" pitchFamily="18" charset="0"/>
              </a:rPr>
              <a:t>Which is </a:t>
            </a:r>
            <a:r>
              <a:rPr kumimoji="1" lang="en-US" altLang="ja-JP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big</a:t>
            </a:r>
            <a:r>
              <a:rPr kumimoji="1" lang="en-US" altLang="ja-JP" b="1" dirty="0" smtClean="0">
                <a:latin typeface="Century" panose="02040604050505020304" pitchFamily="18" charset="0"/>
              </a:rPr>
              <a:t>ger?</a:t>
            </a:r>
            <a:endParaRPr kumimoji="1" lang="ja-JP" altLang="en-US" b="1" dirty="0">
              <a:latin typeface="Century" panose="020406040505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08" y="1552967"/>
            <a:ext cx="3048000" cy="45815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6" y="2359638"/>
            <a:ext cx="4482147" cy="296817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724776" y="3182006"/>
            <a:ext cx="1812169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vs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54649" y="5090670"/>
            <a:ext cx="2957239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2-3m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304603" y="4988461"/>
            <a:ext cx="2701582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3-4m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724776" y="3182006"/>
            <a:ext cx="1812169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＜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Which is taller?</a:t>
            </a:r>
            <a:endParaRPr kumimoji="1" lang="ja-JP" altLang="en-US" dirty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9"/>
          <a:stretch/>
        </p:blipFill>
        <p:spPr>
          <a:xfrm>
            <a:off x="3291839" y="1486981"/>
            <a:ext cx="4950823" cy="5028626"/>
          </a:xfrm>
        </p:spPr>
      </p:pic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00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Which is older?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7" b="70922"/>
          <a:stretch/>
        </p:blipFill>
        <p:spPr>
          <a:xfrm>
            <a:off x="1606731" y="1986099"/>
            <a:ext cx="8788479" cy="2990849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4454434" y="2952206"/>
            <a:ext cx="627017" cy="431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8682446" y="2952206"/>
            <a:ext cx="627017" cy="431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7" b="70922"/>
          <a:stretch/>
        </p:blipFill>
        <p:spPr>
          <a:xfrm>
            <a:off x="1606731" y="1986099"/>
            <a:ext cx="8788479" cy="2990849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0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Which is taller?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1091839"/>
            <a:ext cx="3226525" cy="504144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67" y="1502228"/>
            <a:ext cx="3473292" cy="463105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828639" y="3170338"/>
            <a:ext cx="2957239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300m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643682" y="3250266"/>
            <a:ext cx="2701582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333m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4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08" y="1552967"/>
            <a:ext cx="3048000" cy="45815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6" y="2359638"/>
            <a:ext cx="4482147" cy="296817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724776" y="3182006"/>
            <a:ext cx="1812169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vs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54649" y="5090670"/>
            <a:ext cx="2957239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2-3m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304603" y="4988461"/>
            <a:ext cx="2701582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3-4m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724776" y="3182006"/>
            <a:ext cx="1812169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＜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1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ー 2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9"/>
          <a:stretch/>
        </p:blipFill>
        <p:spPr>
          <a:xfrm>
            <a:off x="3291839" y="1486981"/>
            <a:ext cx="4950823" cy="5028626"/>
          </a:xfrm>
        </p:spPr>
      </p:pic>
      <p:sp>
        <p:nvSpPr>
          <p:cNvPr id="5" name="コンテンツ プレースホルダー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8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1091839"/>
            <a:ext cx="3226525" cy="504144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67" y="1502228"/>
            <a:ext cx="3473292" cy="463105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828639" y="3170338"/>
            <a:ext cx="2957239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300m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643682" y="3250266"/>
            <a:ext cx="2701582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333m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8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Century" panose="02040604050505020304" pitchFamily="18" charset="0"/>
              </a:rPr>
              <a:t>Which is </a:t>
            </a:r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more </a:t>
            </a:r>
            <a:r>
              <a:rPr kumimoji="1" lang="en-US" altLang="ja-JP" dirty="0" smtClean="0">
                <a:latin typeface="Century" panose="02040604050505020304" pitchFamily="18" charset="0"/>
              </a:rPr>
              <a:t>important?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94339" y="1569644"/>
            <a:ext cx="4887264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money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01667" y="1569643"/>
            <a:ext cx="4887264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time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図 2" descr="お金, お金ストックフォト, お金の写真の無料の写真素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9" y="3134182"/>
            <a:ext cx="4887264" cy="3249510"/>
          </a:xfrm>
          <a:prstGeom prst="rect">
            <a:avLst/>
          </a:prstGeom>
        </p:spPr>
      </p:pic>
      <p:pic>
        <p:nvPicPr>
          <p:cNvPr id="9" name="図 8" descr="おそらくは時間さえも不平等 - 知らないことがあっても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66" y="3134182"/>
            <a:ext cx="4909291" cy="303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21721"/>
          </a:xfrm>
        </p:spPr>
        <p:txBody>
          <a:bodyPr/>
          <a:lstStyle/>
          <a:p>
            <a:r>
              <a:rPr kumimoji="1" lang="en-US" altLang="ja-JP" dirty="0" smtClean="0"/>
              <a:t>                                </a:t>
            </a:r>
            <a:r>
              <a:rPr kumimoji="1" lang="en-US" altLang="ja-JP" dirty="0" smtClean="0">
                <a:latin typeface="Century" panose="02040604050505020304" pitchFamily="18" charset="0"/>
              </a:rPr>
              <a:t>is </a:t>
            </a:r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more </a:t>
            </a:r>
            <a:r>
              <a:rPr kumimoji="1" lang="en-US" altLang="ja-JP" dirty="0" smtClean="0">
                <a:latin typeface="Century" panose="02040604050505020304" pitchFamily="18" charset="0"/>
              </a:rPr>
              <a:t>important</a:t>
            </a:r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kumimoji="1" lang="en-US" altLang="ja-JP" dirty="0" smtClean="0">
                <a:latin typeface="Century" panose="02040604050505020304" pitchFamily="18" charset="0"/>
              </a:rPr>
              <a:t/>
            </a:r>
            <a:br>
              <a:rPr kumimoji="1" lang="en-US" altLang="ja-JP" dirty="0" smtClean="0">
                <a:latin typeface="Century" panose="02040604050505020304" pitchFamily="18" charset="0"/>
              </a:rPr>
            </a:br>
            <a:r>
              <a:rPr lang="en-US" altLang="ja-JP" dirty="0">
                <a:latin typeface="Century" panose="02040604050505020304" pitchFamily="18" charset="0"/>
              </a:rPr>
              <a:t/>
            </a:r>
            <a:br>
              <a:rPr lang="en-US" altLang="ja-JP" dirty="0">
                <a:latin typeface="Century" panose="02040604050505020304" pitchFamily="18" charset="0"/>
              </a:rPr>
            </a:br>
            <a:r>
              <a:rPr lang="en-US" altLang="ja-JP" dirty="0" smtClean="0">
                <a:latin typeface="Century" panose="02040604050505020304" pitchFamily="18" charset="0"/>
              </a:rPr>
              <a:t>                                </a:t>
            </a:r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than</a:t>
            </a:r>
            <a:endParaRPr kumimoji="1" lang="ja-JP" altLang="en-US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38200" y="1649563"/>
            <a:ext cx="3947032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Money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458892" y="2973002"/>
            <a:ext cx="3385457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time.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11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8916" r="1714" b="21665"/>
          <a:stretch/>
        </p:blipFill>
        <p:spPr>
          <a:xfrm>
            <a:off x="3270607" y="3837398"/>
            <a:ext cx="5650786" cy="3020602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4" y="1408113"/>
            <a:ext cx="4482147" cy="296817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24" y="660778"/>
            <a:ext cx="3629794" cy="474542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652368" y="1299316"/>
            <a:ext cx="4887264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tuna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0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Century" panose="02040604050505020304" pitchFamily="18" charset="0"/>
              </a:rPr>
              <a:t>Which is </a:t>
            </a:r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more </a:t>
            </a:r>
            <a:r>
              <a:rPr kumimoji="1" lang="en-US" altLang="ja-JP" dirty="0" smtClean="0">
                <a:latin typeface="Century" panose="02040604050505020304" pitchFamily="18" charset="0"/>
              </a:rPr>
              <a:t>important?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94339" y="1569644"/>
            <a:ext cx="4887264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love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39989" y="1569643"/>
            <a:ext cx="5148942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friendship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図 1" descr="溝通是經營愛情的重要任務 | 戀愛乾麻醬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14" y="3017519"/>
            <a:ext cx="3461657" cy="3461657"/>
          </a:xfrm>
          <a:prstGeom prst="rect">
            <a:avLst/>
          </a:prstGeom>
        </p:spPr>
      </p:pic>
      <p:pic>
        <p:nvPicPr>
          <p:cNvPr id="5" name="図 4" descr="一体感, 人, 友情の無料の写真素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9" y="2913016"/>
            <a:ext cx="5148942" cy="343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4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Century" panose="02040604050505020304" pitchFamily="18" charset="0"/>
              </a:rPr>
              <a:t>Which is </a:t>
            </a:r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more </a:t>
            </a:r>
            <a:r>
              <a:rPr kumimoji="1" lang="en-US" altLang="ja-JP" dirty="0" smtClean="0">
                <a:latin typeface="Century" panose="02040604050505020304" pitchFamily="18" charset="0"/>
              </a:rPr>
              <a:t>difficult?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pic>
        <p:nvPicPr>
          <p:cNvPr id="3" name="図 2" descr="[無料イラスト] 英語を学ぶ小学生 - パブリックドメインQ：著作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74" y="1479384"/>
            <a:ext cx="3246358" cy="2047573"/>
          </a:xfrm>
          <a:prstGeom prst="rect">
            <a:avLst/>
          </a:prstGeom>
        </p:spPr>
      </p:pic>
      <p:pic>
        <p:nvPicPr>
          <p:cNvPr id="6" name="図 5" descr="[無料イラスト] 算数の教科書と数字 - パブリックドメインQ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78" y="1690688"/>
            <a:ext cx="3212105" cy="1777365"/>
          </a:xfrm>
          <a:prstGeom prst="rect">
            <a:avLst/>
          </a:prstGeom>
        </p:spPr>
      </p:pic>
      <p:sp>
        <p:nvSpPr>
          <p:cNvPr id="15" name="タイトル 3"/>
          <p:cNvSpPr txBox="1">
            <a:spLocks/>
          </p:cNvSpPr>
          <p:nvPr/>
        </p:nvSpPr>
        <p:spPr>
          <a:xfrm>
            <a:off x="221672" y="4641216"/>
            <a:ext cx="11748655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entury" panose="02040604050505020304" pitchFamily="18" charset="0"/>
              </a:rPr>
              <a:t>English is </a:t>
            </a:r>
            <a:r>
              <a:rPr lang="en-US" altLang="ja-JP" sz="54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more</a:t>
            </a:r>
            <a:r>
              <a:rPr lang="en-US" altLang="ja-JP" sz="5400" dirty="0" smtClean="0">
                <a:latin typeface="Century" panose="02040604050505020304" pitchFamily="18" charset="0"/>
              </a:rPr>
              <a:t> difficult </a:t>
            </a:r>
            <a:r>
              <a:rPr lang="en-US" altLang="ja-JP" sz="54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than</a:t>
            </a:r>
            <a:r>
              <a:rPr lang="en-US" altLang="ja-JP" sz="5400" dirty="0" smtClean="0">
                <a:latin typeface="Century" panose="02040604050505020304" pitchFamily="18" charset="0"/>
              </a:rPr>
              <a:t> math.</a:t>
            </a:r>
            <a:endParaRPr lang="ja-JP" altLang="en-US" sz="5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5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Century" panose="02040604050505020304" pitchFamily="18" charset="0"/>
              </a:rPr>
              <a:t>Which is </a:t>
            </a:r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more </a:t>
            </a:r>
            <a:r>
              <a:rPr kumimoji="1" lang="en-US" altLang="ja-JP" dirty="0" smtClean="0">
                <a:latin typeface="Century" panose="02040604050505020304" pitchFamily="18" charset="0"/>
              </a:rPr>
              <a:t>difficult?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pic>
        <p:nvPicPr>
          <p:cNvPr id="13" name="図 12" descr="[無料イラスト] 理科の授業で実験する小学生の女の子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286" y="1690687"/>
            <a:ext cx="2355221" cy="2333141"/>
          </a:xfrm>
          <a:prstGeom prst="rect">
            <a:avLst/>
          </a:prstGeom>
        </p:spPr>
      </p:pic>
      <p:pic>
        <p:nvPicPr>
          <p:cNvPr id="14" name="図 13" descr="[無料イラスト] 地球儀 - パブリックドメインQ：著作権フリー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33" y="1690688"/>
            <a:ext cx="1675672" cy="2129246"/>
          </a:xfrm>
          <a:prstGeom prst="rect">
            <a:avLst/>
          </a:prstGeom>
        </p:spPr>
      </p:pic>
      <p:sp>
        <p:nvSpPr>
          <p:cNvPr id="7" name="タイトル 3"/>
          <p:cNvSpPr txBox="1">
            <a:spLocks/>
          </p:cNvSpPr>
          <p:nvPr/>
        </p:nvSpPr>
        <p:spPr>
          <a:xfrm>
            <a:off x="249382" y="4641216"/>
            <a:ext cx="11540835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entury" panose="02040604050505020304" pitchFamily="18" charset="0"/>
              </a:rPr>
              <a:t>(       ) is </a:t>
            </a:r>
            <a:r>
              <a:rPr lang="en-US" altLang="ja-JP" sz="54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more</a:t>
            </a:r>
            <a:r>
              <a:rPr lang="en-US" altLang="ja-JP" sz="5400" dirty="0" smtClean="0">
                <a:latin typeface="Century" panose="02040604050505020304" pitchFamily="18" charset="0"/>
              </a:rPr>
              <a:t> difficult </a:t>
            </a:r>
            <a:r>
              <a:rPr lang="en-US" altLang="ja-JP" sz="54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than </a:t>
            </a:r>
            <a:r>
              <a:rPr lang="en-US" altLang="ja-JP" sz="5400" dirty="0" smtClean="0">
                <a:latin typeface="Century" panose="02040604050505020304" pitchFamily="18" charset="0"/>
              </a:rPr>
              <a:t>(       ).</a:t>
            </a:r>
            <a:endParaRPr lang="ja-JP" altLang="en-US" sz="5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/>
          <p:cNvSpPr/>
          <p:nvPr/>
        </p:nvSpPr>
        <p:spPr>
          <a:xfrm>
            <a:off x="3673477" y="1834372"/>
            <a:ext cx="4974134" cy="4471298"/>
          </a:xfrm>
          <a:prstGeom prst="ellipse">
            <a:avLst/>
          </a:prstGeom>
          <a:noFill/>
          <a:ln w="5715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13" y="221441"/>
            <a:ext cx="1870457" cy="1421921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Century" panose="02040604050505020304" pitchFamily="18" charset="0"/>
              </a:rPr>
              <a:t>Which is </a:t>
            </a:r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the </a:t>
            </a:r>
            <a:r>
              <a:rPr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most</a:t>
            </a:r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kumimoji="1" lang="en-US" altLang="ja-JP" dirty="0" smtClean="0">
                <a:latin typeface="Century" panose="02040604050505020304" pitchFamily="18" charset="0"/>
              </a:rPr>
              <a:t>difficult?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pic>
        <p:nvPicPr>
          <p:cNvPr id="3" name="図 2" descr="[無料イラスト] 英語を学ぶ小学生 - パブリックドメインQ：著作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86" y="1787046"/>
            <a:ext cx="3246358" cy="2047573"/>
          </a:xfrm>
          <a:prstGeom prst="rect">
            <a:avLst/>
          </a:prstGeom>
        </p:spPr>
      </p:pic>
      <p:pic>
        <p:nvPicPr>
          <p:cNvPr id="6" name="図 5" descr="[無料イラスト] 算数の教科書と数字 - パブリックドメインQ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97" y="2057254"/>
            <a:ext cx="3212105" cy="1777365"/>
          </a:xfrm>
          <a:prstGeom prst="rect">
            <a:avLst/>
          </a:prstGeom>
        </p:spPr>
      </p:pic>
      <p:pic>
        <p:nvPicPr>
          <p:cNvPr id="13" name="図 12" descr="[無料イラスト] 理科の授業で実験する小学生の女の子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30" y="4176424"/>
            <a:ext cx="2355221" cy="2333141"/>
          </a:xfrm>
          <a:prstGeom prst="rect">
            <a:avLst/>
          </a:prstGeom>
        </p:spPr>
      </p:pic>
      <p:pic>
        <p:nvPicPr>
          <p:cNvPr id="14" name="図 13" descr="[無料イラスト] 地球儀 - パブリックドメインQ：著作権フリー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15" y="4223750"/>
            <a:ext cx="1675672" cy="2129246"/>
          </a:xfrm>
          <a:prstGeom prst="rect">
            <a:avLst/>
          </a:prstGeom>
        </p:spPr>
      </p:pic>
      <p:sp>
        <p:nvSpPr>
          <p:cNvPr id="9" name="タイトル 3"/>
          <p:cNvSpPr txBox="1">
            <a:spLocks/>
          </p:cNvSpPr>
          <p:nvPr/>
        </p:nvSpPr>
        <p:spPr>
          <a:xfrm>
            <a:off x="540327" y="3195501"/>
            <a:ext cx="11144399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 smtClean="0">
                <a:latin typeface="Century" panose="02040604050505020304" pitchFamily="18" charset="0"/>
              </a:rPr>
              <a:t>(       ) is </a:t>
            </a:r>
            <a:r>
              <a:rPr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the most difficult </a:t>
            </a:r>
            <a:r>
              <a:rPr lang="en-US" altLang="ja-JP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of the four</a:t>
            </a:r>
            <a:r>
              <a:rPr lang="en-US" altLang="ja-JP" sz="4800" dirty="0" smtClean="0">
                <a:latin typeface="Century" panose="02040604050505020304" pitchFamily="18" charset="0"/>
              </a:rPr>
              <a:t>.</a:t>
            </a:r>
            <a:endParaRPr lang="ja-JP" altLang="en-US" sz="48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7565" t="24375" r="40329" b="15446"/>
          <a:stretch/>
        </p:blipFill>
        <p:spPr>
          <a:xfrm>
            <a:off x="1371599" y="496388"/>
            <a:ext cx="9117875" cy="592047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828800" y="1027906"/>
            <a:ext cx="7145383" cy="5388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77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entury" panose="02040604050505020304" pitchFamily="18" charset="0"/>
              </a:rPr>
              <a:t>What</a:t>
            </a:r>
            <a:r>
              <a:rPr kumimoji="1" lang="ja-JP" altLang="en-US" sz="4800" dirty="0" smtClean="0">
                <a:latin typeface="Century" panose="02040604050505020304" pitchFamily="18" charset="0"/>
              </a:rPr>
              <a:t> </a:t>
            </a:r>
            <a:r>
              <a:rPr kumimoji="1" lang="en-US" altLang="ja-JP" sz="4800" dirty="0" smtClean="0">
                <a:latin typeface="Century" panose="02040604050505020304" pitchFamily="18" charset="0"/>
              </a:rPr>
              <a:t>is</a:t>
            </a:r>
            <a:r>
              <a:rPr kumimoji="1" lang="ja-JP" altLang="en-US" sz="4800" dirty="0" smtClean="0">
                <a:latin typeface="Century" panose="02040604050505020304" pitchFamily="18" charset="0"/>
              </a:rPr>
              <a:t> </a:t>
            </a:r>
            <a:r>
              <a:rPr kumimoji="1" lang="en-US" altLang="ja-JP" sz="4800" dirty="0" smtClean="0">
                <a:latin typeface="Century" panose="02040604050505020304" pitchFamily="18" charset="0"/>
              </a:rPr>
              <a:t>your</a:t>
            </a:r>
            <a:r>
              <a:rPr kumimoji="1" lang="ja-JP" altLang="en-US" sz="4800" dirty="0" smtClean="0">
                <a:latin typeface="Century" panose="02040604050505020304" pitchFamily="18" charset="0"/>
              </a:rPr>
              <a:t> </a:t>
            </a:r>
            <a:r>
              <a:rPr kumimoji="1"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best</a:t>
            </a:r>
            <a:r>
              <a:rPr kumimoji="1" lang="ja-JP" altLang="en-US" sz="4800" dirty="0" smtClean="0">
                <a:latin typeface="Century" panose="02040604050505020304" pitchFamily="18" charset="0"/>
              </a:rPr>
              <a:t> </a:t>
            </a:r>
            <a:r>
              <a:rPr kumimoji="1" lang="en-US" altLang="ja-JP" sz="4800" dirty="0" smtClean="0">
                <a:latin typeface="Century" panose="02040604050505020304" pitchFamily="18" charset="0"/>
              </a:rPr>
              <a:t>memory</a:t>
            </a:r>
            <a:r>
              <a:rPr kumimoji="1" lang="ja-JP" altLang="en-US" sz="4800" dirty="0" smtClean="0">
                <a:latin typeface="Century" panose="02040604050505020304" pitchFamily="18" charset="0"/>
              </a:rPr>
              <a:t> </a:t>
            </a:r>
            <a:r>
              <a:rPr kumimoji="1" lang="en-US" altLang="ja-JP" sz="4800" dirty="0" smtClean="0">
                <a:latin typeface="Century" panose="02040604050505020304" pitchFamily="18" charset="0"/>
              </a:rPr>
              <a:t>in 2020 ?</a:t>
            </a:r>
            <a:endParaRPr kumimoji="1" lang="ja-JP" altLang="en-US" sz="4800" dirty="0">
              <a:latin typeface="Century" panose="02040604050505020304" pitchFamily="18" charset="0"/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1454571" y="5083005"/>
            <a:ext cx="9487407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entury" panose="02040604050505020304" pitchFamily="18" charset="0"/>
              </a:rPr>
              <a:t>【</a:t>
            </a:r>
            <a:r>
              <a:rPr lang="ja-JP" altLang="en-US" sz="5400" dirty="0" smtClean="0">
                <a:latin typeface="Century" panose="02040604050505020304" pitchFamily="18" charset="0"/>
              </a:rPr>
              <a:t>　　　　</a:t>
            </a:r>
            <a:r>
              <a:rPr lang="en-US" altLang="ja-JP" sz="5400" dirty="0" smtClean="0">
                <a:latin typeface="Century" panose="02040604050505020304" pitchFamily="18" charset="0"/>
              </a:rPr>
              <a:t>】 is</a:t>
            </a:r>
            <a:r>
              <a:rPr lang="ja-JP" altLang="en-US" sz="5400" dirty="0">
                <a:latin typeface="Century" panose="02040604050505020304" pitchFamily="18" charset="0"/>
              </a:rPr>
              <a:t> </a:t>
            </a:r>
            <a:r>
              <a:rPr lang="en-US" altLang="ja-JP" sz="5400" dirty="0" smtClean="0">
                <a:latin typeface="Century" panose="02040604050505020304" pitchFamily="18" charset="0"/>
              </a:rPr>
              <a:t>my </a:t>
            </a:r>
            <a:r>
              <a:rPr lang="en-US" altLang="ja-JP" sz="54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best</a:t>
            </a:r>
            <a:r>
              <a:rPr lang="en-US" altLang="ja-JP" sz="5400" dirty="0" smtClean="0">
                <a:latin typeface="Century" panose="02040604050505020304" pitchFamily="18" charset="0"/>
              </a:rPr>
              <a:t> memory.</a:t>
            </a:r>
            <a:endParaRPr lang="ja-JP" altLang="en-US" sz="5400" dirty="0">
              <a:latin typeface="Century" panose="020406040505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96620" y="2065106"/>
            <a:ext cx="7376845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sz="5400" smtClean="0"/>
          </a:p>
          <a:p>
            <a:r>
              <a:rPr kumimoji="1" lang="ja-JP" altLang="en-US" sz="5400" smtClean="0"/>
              <a:t>学校行事の絵と英語名</a:t>
            </a:r>
            <a:endParaRPr kumimoji="1" lang="en-US" altLang="ja-JP" sz="5400" smtClean="0"/>
          </a:p>
          <a:p>
            <a:endParaRPr kumimoji="1" lang="ja-JP" altLang="en-US" sz="5400"/>
          </a:p>
        </p:txBody>
      </p:sp>
    </p:spTree>
    <p:extLst>
      <p:ext uri="{BB962C8B-B14F-4D97-AF65-F5344CB8AC3E}">
        <p14:creationId xmlns:p14="http://schemas.microsoft.com/office/powerpoint/2010/main" val="29787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800" dirty="0" smtClean="0">
                <a:latin typeface="Century" panose="02040604050505020304" pitchFamily="18" charset="0"/>
              </a:rPr>
              <a:t>What</a:t>
            </a:r>
            <a:r>
              <a:rPr kumimoji="1" lang="ja-JP" altLang="en-US" sz="4800" dirty="0" smtClean="0">
                <a:latin typeface="Century" panose="02040604050505020304" pitchFamily="18" charset="0"/>
              </a:rPr>
              <a:t> </a:t>
            </a:r>
            <a:r>
              <a:rPr kumimoji="1" lang="en-US" altLang="ja-JP" sz="4800" dirty="0" smtClean="0">
                <a:latin typeface="Century" panose="02040604050505020304" pitchFamily="18" charset="0"/>
              </a:rPr>
              <a:t>is</a:t>
            </a:r>
            <a:r>
              <a:rPr kumimoji="1" lang="ja-JP" altLang="en-US" sz="4800" dirty="0" smtClean="0">
                <a:latin typeface="Century" panose="02040604050505020304" pitchFamily="18" charset="0"/>
              </a:rPr>
              <a:t> </a:t>
            </a:r>
            <a:r>
              <a:rPr kumimoji="1" lang="en-US" altLang="ja-JP" sz="4800" dirty="0" smtClean="0">
                <a:latin typeface="Century" panose="02040604050505020304" pitchFamily="18" charset="0"/>
              </a:rPr>
              <a:t>the </a:t>
            </a:r>
            <a:r>
              <a:rPr kumimoji="1"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best </a:t>
            </a:r>
            <a:r>
              <a:rPr kumimoji="1" lang="en-US" altLang="ja-JP" sz="4800" dirty="0" smtClean="0">
                <a:latin typeface="Century" panose="02040604050505020304" pitchFamily="18" charset="0"/>
              </a:rPr>
              <a:t>ramen restaurant </a:t>
            </a:r>
            <a:br>
              <a:rPr kumimoji="1" lang="en-US" altLang="ja-JP" sz="4800" dirty="0" smtClean="0">
                <a:latin typeface="Century" panose="02040604050505020304" pitchFamily="18" charset="0"/>
              </a:rPr>
            </a:br>
            <a:r>
              <a:rPr kumimoji="1" lang="en-US" altLang="ja-JP" sz="4800" smtClean="0">
                <a:latin typeface="Century" panose="02040604050505020304" pitchFamily="18" charset="0"/>
              </a:rPr>
              <a:t>in </a:t>
            </a:r>
            <a:r>
              <a:rPr kumimoji="1" lang="ja-JP" altLang="en-US" sz="4800" smtClean="0">
                <a:latin typeface="Century" panose="02040604050505020304" pitchFamily="18" charset="0"/>
              </a:rPr>
              <a:t>（場所）</a:t>
            </a:r>
            <a:r>
              <a:rPr kumimoji="1" lang="en-US" altLang="ja-JP" sz="4800" smtClean="0">
                <a:latin typeface="Century" panose="02040604050505020304" pitchFamily="18" charset="0"/>
              </a:rPr>
              <a:t>?</a:t>
            </a:r>
            <a:endParaRPr kumimoji="1" lang="ja-JP" altLang="en-US" sz="4800" dirty="0">
              <a:latin typeface="Century" panose="02040604050505020304" pitchFamily="18" charset="0"/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622871" y="5072731"/>
            <a:ext cx="10946258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 smtClean="0">
                <a:latin typeface="Century" panose="02040604050505020304" pitchFamily="18" charset="0"/>
              </a:rPr>
              <a:t>【</a:t>
            </a:r>
            <a:r>
              <a:rPr lang="ja-JP" altLang="en-US" sz="4800" dirty="0" smtClean="0">
                <a:latin typeface="Century" panose="02040604050505020304" pitchFamily="18" charset="0"/>
              </a:rPr>
              <a:t>　　　　</a:t>
            </a:r>
            <a:r>
              <a:rPr lang="en-US" altLang="ja-JP" sz="4800" dirty="0" smtClean="0">
                <a:latin typeface="Century" panose="02040604050505020304" pitchFamily="18" charset="0"/>
              </a:rPr>
              <a:t>】 is</a:t>
            </a:r>
            <a:r>
              <a:rPr lang="ja-JP" altLang="en-US" sz="4800" dirty="0">
                <a:latin typeface="Century" panose="02040604050505020304" pitchFamily="18" charset="0"/>
              </a:rPr>
              <a:t> </a:t>
            </a:r>
            <a:r>
              <a:rPr lang="en-US" altLang="ja-JP" sz="4800" dirty="0" smtClean="0">
                <a:latin typeface="Century" panose="02040604050505020304" pitchFamily="18" charset="0"/>
              </a:rPr>
              <a:t>the </a:t>
            </a:r>
            <a:r>
              <a:rPr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best </a:t>
            </a:r>
            <a:r>
              <a:rPr lang="en-US" altLang="ja-JP" sz="4800" dirty="0" smtClean="0">
                <a:latin typeface="Century" panose="02040604050505020304" pitchFamily="18" charset="0"/>
              </a:rPr>
              <a:t>ramen restaurant </a:t>
            </a:r>
            <a:r>
              <a:rPr lang="en-US" altLang="ja-JP" sz="4800" smtClean="0">
                <a:latin typeface="Century" panose="02040604050505020304" pitchFamily="18" charset="0"/>
              </a:rPr>
              <a:t>in </a:t>
            </a:r>
            <a:r>
              <a:rPr lang="ja-JP" altLang="en-US" sz="4800" smtClean="0">
                <a:latin typeface="Century" panose="02040604050505020304" pitchFamily="18" charset="0"/>
              </a:rPr>
              <a:t>（場所）</a:t>
            </a:r>
            <a:r>
              <a:rPr lang="en-US" altLang="ja-JP" sz="4800" smtClean="0">
                <a:latin typeface="Century" panose="02040604050505020304" pitchFamily="18" charset="0"/>
              </a:rPr>
              <a:t>.</a:t>
            </a:r>
            <a:endParaRPr lang="ja-JP" altLang="en-US" sz="4800" dirty="0">
              <a:latin typeface="Century" panose="020406040505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96620" y="2065106"/>
            <a:ext cx="7376845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kumimoji="1" lang="en-US" altLang="ja-JP" sz="5400" smtClean="0"/>
          </a:p>
          <a:p>
            <a:r>
              <a:rPr kumimoji="1" lang="ja-JP" altLang="en-US" sz="5400" smtClean="0"/>
              <a:t>人気ラーメン店の写真</a:t>
            </a:r>
            <a:endParaRPr kumimoji="1" lang="en-US" altLang="ja-JP" sz="5400" smtClean="0"/>
          </a:p>
          <a:p>
            <a:endParaRPr kumimoji="1" lang="ja-JP" altLang="en-US" sz="5400"/>
          </a:p>
        </p:txBody>
      </p:sp>
    </p:spTree>
    <p:extLst>
      <p:ext uri="{BB962C8B-B14F-4D97-AF65-F5344CB8AC3E}">
        <p14:creationId xmlns:p14="http://schemas.microsoft.com/office/powerpoint/2010/main" val="3030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entury" panose="02040604050505020304" pitchFamily="18" charset="0"/>
              </a:rPr>
              <a:t>What</a:t>
            </a:r>
            <a:r>
              <a:rPr kumimoji="1" lang="ja-JP" altLang="en-US" sz="4800" dirty="0" smtClean="0">
                <a:latin typeface="Century" panose="02040604050505020304" pitchFamily="18" charset="0"/>
              </a:rPr>
              <a:t> </a:t>
            </a:r>
            <a:r>
              <a:rPr kumimoji="1" lang="en-US" altLang="ja-JP" sz="4800" dirty="0" smtClean="0">
                <a:latin typeface="Century" panose="02040604050505020304" pitchFamily="18" charset="0"/>
              </a:rPr>
              <a:t>is</a:t>
            </a:r>
            <a:r>
              <a:rPr kumimoji="1" lang="ja-JP" altLang="en-US" sz="4800" dirty="0" smtClean="0">
                <a:latin typeface="Century" panose="02040604050505020304" pitchFamily="18" charset="0"/>
              </a:rPr>
              <a:t> </a:t>
            </a:r>
            <a:r>
              <a:rPr kumimoji="1" lang="en-US" altLang="ja-JP" sz="4800" dirty="0" smtClean="0">
                <a:latin typeface="Century" panose="02040604050505020304" pitchFamily="18" charset="0"/>
              </a:rPr>
              <a:t>the </a:t>
            </a:r>
            <a:r>
              <a:rPr kumimoji="1"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best </a:t>
            </a:r>
            <a:r>
              <a:rPr kumimoji="1" lang="en-US" altLang="ja-JP" sz="4800" dirty="0" smtClean="0">
                <a:latin typeface="Century" panose="02040604050505020304" pitchFamily="18" charset="0"/>
              </a:rPr>
              <a:t>snack</a:t>
            </a:r>
            <a:r>
              <a:rPr lang="ja-JP" altLang="en-US" sz="4800" dirty="0">
                <a:latin typeface="Century" panose="02040604050505020304" pitchFamily="18" charset="0"/>
              </a:rPr>
              <a:t> </a:t>
            </a:r>
            <a:r>
              <a:rPr lang="en-US" altLang="ja-JP" sz="4800" dirty="0" smtClean="0">
                <a:latin typeface="Century" panose="02040604050505020304" pitchFamily="18" charset="0"/>
              </a:rPr>
              <a:t>for you</a:t>
            </a:r>
            <a:r>
              <a:rPr kumimoji="1" lang="en-US" altLang="ja-JP" sz="4800" dirty="0" smtClean="0">
                <a:latin typeface="Century" panose="02040604050505020304" pitchFamily="18" charset="0"/>
              </a:rPr>
              <a:t>?</a:t>
            </a:r>
            <a:endParaRPr kumimoji="1" lang="ja-JP" altLang="en-US" sz="4800" dirty="0">
              <a:latin typeface="Century" panose="02040604050505020304" pitchFamily="18" charset="0"/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523983" y="5083005"/>
            <a:ext cx="10931702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entury" panose="02040604050505020304" pitchFamily="18" charset="0"/>
              </a:rPr>
              <a:t>【</a:t>
            </a:r>
            <a:r>
              <a:rPr lang="ja-JP" altLang="en-US" sz="5400" dirty="0" smtClean="0">
                <a:latin typeface="Century" panose="02040604050505020304" pitchFamily="18" charset="0"/>
              </a:rPr>
              <a:t>　　　　</a:t>
            </a:r>
            <a:r>
              <a:rPr lang="en-US" altLang="ja-JP" sz="5400" dirty="0" smtClean="0">
                <a:latin typeface="Century" panose="02040604050505020304" pitchFamily="18" charset="0"/>
              </a:rPr>
              <a:t>】 is the </a:t>
            </a:r>
            <a:r>
              <a:rPr lang="en-US" altLang="ja-JP" sz="54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best </a:t>
            </a:r>
            <a:r>
              <a:rPr lang="en-US" altLang="ja-JP" sz="5400" dirty="0" smtClean="0">
                <a:latin typeface="Century" panose="02040604050505020304" pitchFamily="18" charset="0"/>
              </a:rPr>
              <a:t>snack (for me).</a:t>
            </a:r>
            <a:endParaRPr lang="ja-JP" altLang="en-US" sz="5400" dirty="0">
              <a:latin typeface="Century" panose="02040604050505020304" pitchFamily="18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55" y="1644644"/>
            <a:ext cx="1947415" cy="252744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7" y="1644644"/>
            <a:ext cx="2062269" cy="252744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762" y="1690688"/>
            <a:ext cx="1861050" cy="24814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41" y="1559375"/>
            <a:ext cx="2557267" cy="314418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295" y="1538049"/>
            <a:ext cx="2192505" cy="274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7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entury" panose="02040604050505020304" pitchFamily="18" charset="0"/>
              </a:rPr>
              <a:t>Which is longer, A or B ?</a:t>
            </a:r>
            <a:endParaRPr kumimoji="1" lang="ja-JP" altLang="en-US" sz="4800" dirty="0">
              <a:latin typeface="Century" panose="02040604050505020304" pitchFamily="18" charset="0"/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4497226" y="4981245"/>
            <a:ext cx="2372846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entury" panose="02040604050505020304" pitchFamily="18" charset="0"/>
              </a:rPr>
              <a:t>A</a:t>
            </a:r>
            <a:r>
              <a:rPr lang="ja-JP" altLang="en-US" sz="5400" dirty="0" smtClean="0">
                <a:latin typeface="Century" panose="02040604050505020304" pitchFamily="18" charset="0"/>
              </a:rPr>
              <a:t> </a:t>
            </a:r>
            <a:r>
              <a:rPr lang="en-US" altLang="ja-JP" sz="5400" dirty="0" smtClean="0">
                <a:latin typeface="Century" panose="02040604050505020304" pitchFamily="18" charset="0"/>
              </a:rPr>
              <a:t>=</a:t>
            </a:r>
            <a:r>
              <a:rPr lang="ja-JP" altLang="en-US" sz="5400" dirty="0" smtClean="0">
                <a:latin typeface="Century" panose="02040604050505020304" pitchFamily="18" charset="0"/>
              </a:rPr>
              <a:t> </a:t>
            </a:r>
            <a:r>
              <a:rPr lang="en-US" altLang="ja-JP" sz="5400" dirty="0" smtClean="0">
                <a:latin typeface="Century" panose="02040604050505020304" pitchFamily="18" charset="0"/>
              </a:rPr>
              <a:t>B</a:t>
            </a:r>
            <a:endParaRPr lang="ja-JP" altLang="en-US" sz="5400" dirty="0">
              <a:latin typeface="Century" panose="02040604050505020304" pitchFamily="18" charset="0"/>
            </a:endParaRPr>
          </a:p>
        </p:txBody>
      </p:sp>
      <p:pic>
        <p:nvPicPr>
          <p:cNvPr id="6" name="図 5" descr="デザイナーが考慮すべき「錯視」のあれこれ | Swing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310" y="1690688"/>
            <a:ext cx="6084679" cy="3085189"/>
          </a:xfrm>
          <a:prstGeom prst="rect">
            <a:avLst/>
          </a:prstGeom>
        </p:spPr>
      </p:pic>
      <p:sp>
        <p:nvSpPr>
          <p:cNvPr id="8" name="タイトル 3"/>
          <p:cNvSpPr txBox="1">
            <a:spLocks/>
          </p:cNvSpPr>
          <p:nvPr/>
        </p:nvSpPr>
        <p:spPr>
          <a:xfrm>
            <a:off x="2510682" y="2558838"/>
            <a:ext cx="2664583" cy="1348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entury" panose="02040604050505020304" pitchFamily="18" charset="0"/>
              </a:rPr>
              <a:t>A</a:t>
            </a:r>
          </a:p>
          <a:p>
            <a:endParaRPr lang="en-US" altLang="ja-JP" sz="5400" dirty="0" smtClean="0">
              <a:latin typeface="Century" panose="02040604050505020304" pitchFamily="18" charset="0"/>
            </a:endParaRPr>
          </a:p>
          <a:p>
            <a:r>
              <a:rPr lang="en-US" altLang="ja-JP" sz="5400" dirty="0">
                <a:latin typeface="Century" panose="02040604050505020304" pitchFamily="18" charset="0"/>
              </a:rPr>
              <a:t>B</a:t>
            </a:r>
            <a:endParaRPr lang="ja-JP" altLang="en-US" sz="5400" dirty="0">
              <a:latin typeface="Century" panose="02040604050505020304" pitchFamily="18" charset="0"/>
            </a:endParaRPr>
          </a:p>
        </p:txBody>
      </p:sp>
      <p:pic>
        <p:nvPicPr>
          <p:cNvPr id="9" name="図 8" descr="デザイナーが考慮すべき「錯視」のあれこれ | Sw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6" r="27909"/>
          <a:stretch/>
        </p:blipFill>
        <p:spPr>
          <a:xfrm>
            <a:off x="4336869" y="1690688"/>
            <a:ext cx="2690948" cy="30851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34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963388" y="365124"/>
            <a:ext cx="5437909" cy="1325563"/>
          </a:xfrm>
        </p:spPr>
        <p:txBody>
          <a:bodyPr>
            <a:normAutofit/>
          </a:bodyPr>
          <a:lstStyle/>
          <a:p>
            <a:r>
              <a:rPr lang="en-US" altLang="ja-JP" sz="4800" dirty="0" smtClean="0">
                <a:latin typeface="Century" panose="02040604050505020304" pitchFamily="18" charset="0"/>
              </a:rPr>
              <a:t>A is </a:t>
            </a:r>
            <a:r>
              <a:rPr lang="en-US" altLang="ja-JP" sz="4800" u="sng" dirty="0" smtClean="0">
                <a:latin typeface="Century" panose="02040604050505020304" pitchFamily="18" charset="0"/>
              </a:rPr>
              <a:t>as</a:t>
            </a:r>
            <a:r>
              <a:rPr lang="en-US" altLang="ja-JP" sz="4800" dirty="0" smtClean="0">
                <a:latin typeface="Century" panose="02040604050505020304" pitchFamily="18" charset="0"/>
              </a:rPr>
              <a:t> </a:t>
            </a:r>
            <a:r>
              <a:rPr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long</a:t>
            </a:r>
            <a:r>
              <a:rPr lang="en-US" altLang="ja-JP" sz="4800" dirty="0" smtClean="0">
                <a:latin typeface="Century" panose="02040604050505020304" pitchFamily="18" charset="0"/>
              </a:rPr>
              <a:t> </a:t>
            </a:r>
            <a:r>
              <a:rPr lang="en-US" altLang="ja-JP" sz="4800" u="sng" dirty="0" smtClean="0">
                <a:latin typeface="Century" panose="02040604050505020304" pitchFamily="18" charset="0"/>
              </a:rPr>
              <a:t>as</a:t>
            </a:r>
            <a:r>
              <a:rPr lang="en-US" altLang="ja-JP" sz="4800" dirty="0" smtClean="0">
                <a:latin typeface="Century" panose="02040604050505020304" pitchFamily="18" charset="0"/>
              </a:rPr>
              <a:t> B.</a:t>
            </a:r>
            <a:endParaRPr kumimoji="1" lang="ja-JP" altLang="en-US" sz="4800" dirty="0">
              <a:latin typeface="Century" panose="02040604050505020304" pitchFamily="18" charset="0"/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4497226" y="4981245"/>
            <a:ext cx="2372846" cy="1325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entury" panose="02040604050505020304" pitchFamily="18" charset="0"/>
              </a:rPr>
              <a:t>A</a:t>
            </a:r>
            <a:r>
              <a:rPr lang="ja-JP" altLang="en-US" sz="5400" dirty="0" smtClean="0">
                <a:latin typeface="Century" panose="02040604050505020304" pitchFamily="18" charset="0"/>
              </a:rPr>
              <a:t> </a:t>
            </a:r>
            <a:r>
              <a:rPr lang="en-US" altLang="ja-JP" sz="5400" dirty="0" smtClean="0">
                <a:latin typeface="Century" panose="02040604050505020304" pitchFamily="18" charset="0"/>
              </a:rPr>
              <a:t>=</a:t>
            </a:r>
            <a:r>
              <a:rPr lang="ja-JP" altLang="en-US" sz="5400" dirty="0" smtClean="0">
                <a:latin typeface="Century" panose="02040604050505020304" pitchFamily="18" charset="0"/>
              </a:rPr>
              <a:t> </a:t>
            </a:r>
            <a:r>
              <a:rPr lang="en-US" altLang="ja-JP" sz="5400" dirty="0" smtClean="0">
                <a:latin typeface="Century" panose="02040604050505020304" pitchFamily="18" charset="0"/>
              </a:rPr>
              <a:t>B</a:t>
            </a:r>
            <a:endParaRPr lang="ja-JP" altLang="en-US" sz="5400" dirty="0">
              <a:latin typeface="Century" panose="02040604050505020304" pitchFamily="18" charset="0"/>
            </a:endParaRPr>
          </a:p>
        </p:txBody>
      </p:sp>
      <p:pic>
        <p:nvPicPr>
          <p:cNvPr id="6" name="図 5" descr="デザイナーが考慮すべき「錯視」のあれこれ | Sw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1" r="-3682"/>
          <a:stretch/>
        </p:blipFill>
        <p:spPr>
          <a:xfrm>
            <a:off x="3477491" y="1690687"/>
            <a:ext cx="5527964" cy="3085189"/>
          </a:xfrm>
          <a:prstGeom prst="rect">
            <a:avLst/>
          </a:prstGeom>
          <a:ln>
            <a:noFill/>
          </a:ln>
        </p:spPr>
      </p:pic>
      <p:sp>
        <p:nvSpPr>
          <p:cNvPr id="8" name="タイトル 3"/>
          <p:cNvSpPr txBox="1">
            <a:spLocks/>
          </p:cNvSpPr>
          <p:nvPr/>
        </p:nvSpPr>
        <p:spPr>
          <a:xfrm>
            <a:off x="2510682" y="2558838"/>
            <a:ext cx="2664583" cy="1348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entury" panose="02040604050505020304" pitchFamily="18" charset="0"/>
              </a:rPr>
              <a:t>A</a:t>
            </a:r>
          </a:p>
          <a:p>
            <a:endParaRPr lang="en-US" altLang="ja-JP" sz="5400" dirty="0" smtClean="0">
              <a:latin typeface="Century" panose="02040604050505020304" pitchFamily="18" charset="0"/>
            </a:endParaRPr>
          </a:p>
          <a:p>
            <a:r>
              <a:rPr lang="en-US" altLang="ja-JP" sz="5400" dirty="0">
                <a:latin typeface="Century" panose="02040604050505020304" pitchFamily="18" charset="0"/>
              </a:rPr>
              <a:t>B</a:t>
            </a:r>
            <a:endParaRPr lang="ja-JP" altLang="en-US" sz="5400" dirty="0">
              <a:latin typeface="Century" panose="020406040505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170218" y="471055"/>
            <a:ext cx="2992582" cy="10252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55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Century" panose="02040604050505020304" pitchFamily="18" charset="0"/>
              </a:rPr>
              <a:t>Which is </a:t>
            </a:r>
            <a:r>
              <a:rPr kumimoji="1" lang="en-US" altLang="ja-JP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big</a:t>
            </a:r>
            <a:r>
              <a:rPr kumimoji="1" lang="en-US" altLang="ja-JP" b="1" dirty="0" smtClean="0">
                <a:latin typeface="Century" panose="02040604050505020304" pitchFamily="18" charset="0"/>
              </a:rPr>
              <a:t>ger?</a:t>
            </a:r>
            <a:endParaRPr kumimoji="1" lang="ja-JP" altLang="en-US" b="1" dirty="0">
              <a:latin typeface="Century" panose="020406040505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008" y="1552967"/>
            <a:ext cx="3048000" cy="45815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66" y="2359638"/>
            <a:ext cx="4482147" cy="296817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5724776" y="3182006"/>
            <a:ext cx="1812169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vs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54649" y="5090670"/>
            <a:ext cx="2957239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2-3m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304603" y="4988461"/>
            <a:ext cx="2701582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3-4m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724776" y="3182006"/>
            <a:ext cx="1812169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＜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62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086100" y="4981245"/>
            <a:ext cx="5600700" cy="1325563"/>
          </a:xfrm>
        </p:spPr>
        <p:txBody>
          <a:bodyPr>
            <a:normAutofit/>
          </a:bodyPr>
          <a:lstStyle/>
          <a:p>
            <a:r>
              <a:rPr lang="en-US" altLang="ja-JP" sz="4800" dirty="0" smtClean="0">
                <a:latin typeface="Century" panose="02040604050505020304" pitchFamily="18" charset="0"/>
              </a:rPr>
              <a:t>A is </a:t>
            </a:r>
            <a:r>
              <a:rPr lang="en-US" altLang="ja-JP" sz="4800" u="sng" dirty="0" smtClean="0">
                <a:latin typeface="Century" panose="02040604050505020304" pitchFamily="18" charset="0"/>
              </a:rPr>
              <a:t>as</a:t>
            </a:r>
            <a:r>
              <a:rPr lang="en-US" altLang="ja-JP" sz="4800" dirty="0" smtClean="0">
                <a:latin typeface="Century" panose="02040604050505020304" pitchFamily="18" charset="0"/>
              </a:rPr>
              <a:t> </a:t>
            </a:r>
            <a:r>
              <a:rPr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big</a:t>
            </a:r>
            <a:r>
              <a:rPr lang="en-US" altLang="ja-JP" sz="4800" dirty="0" smtClean="0">
                <a:latin typeface="Century" panose="02040604050505020304" pitchFamily="18" charset="0"/>
              </a:rPr>
              <a:t> </a:t>
            </a:r>
            <a:r>
              <a:rPr lang="en-US" altLang="ja-JP" sz="4800" u="sng" dirty="0" smtClean="0">
                <a:latin typeface="Century" panose="02040604050505020304" pitchFamily="18" charset="0"/>
              </a:rPr>
              <a:t>as</a:t>
            </a:r>
            <a:r>
              <a:rPr lang="en-US" altLang="ja-JP" sz="4800" dirty="0" smtClean="0">
                <a:latin typeface="Century" panose="02040604050505020304" pitchFamily="18" charset="0"/>
              </a:rPr>
              <a:t> B.</a:t>
            </a:r>
            <a:endParaRPr kumimoji="1" lang="ja-JP" altLang="en-US" sz="4800" dirty="0">
              <a:latin typeface="Century" panose="02040604050505020304" pitchFamily="18" charset="0"/>
            </a:endParaRPr>
          </a:p>
        </p:txBody>
      </p:sp>
      <p:sp>
        <p:nvSpPr>
          <p:cNvPr id="8" name="タイトル 3"/>
          <p:cNvSpPr txBox="1">
            <a:spLocks/>
          </p:cNvSpPr>
          <p:nvPr/>
        </p:nvSpPr>
        <p:spPr>
          <a:xfrm>
            <a:off x="1939636" y="2558838"/>
            <a:ext cx="8880763" cy="1348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entury" panose="02040604050505020304" pitchFamily="18" charset="0"/>
              </a:rPr>
              <a:t>A</a:t>
            </a:r>
            <a:r>
              <a:rPr lang="ja-JP" altLang="en-US" sz="5400" dirty="0" smtClean="0">
                <a:latin typeface="Century" panose="02040604050505020304" pitchFamily="18" charset="0"/>
              </a:rPr>
              <a:t>　　　　　　　　　　　　　　　</a:t>
            </a:r>
            <a:r>
              <a:rPr lang="en-US" altLang="ja-JP" sz="5400" dirty="0" smtClean="0">
                <a:latin typeface="Century" panose="02040604050505020304" pitchFamily="18" charset="0"/>
              </a:rPr>
              <a:t>B</a:t>
            </a:r>
            <a:endParaRPr lang="ja-JP" altLang="en-US" sz="5400" dirty="0">
              <a:latin typeface="Century" panose="020406040505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308764" y="5076203"/>
            <a:ext cx="2646218" cy="10252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 smtClean="0">
                <a:latin typeface="Century" panose="02040604050505020304" pitchFamily="18" charset="0"/>
              </a:rPr>
              <a:t>Which is</a:t>
            </a:r>
            <a:r>
              <a:rPr lang="ja-JP" altLang="en-US" sz="4800" dirty="0" smtClean="0">
                <a:latin typeface="Century" panose="02040604050505020304" pitchFamily="18" charset="0"/>
              </a:rPr>
              <a:t> </a:t>
            </a:r>
            <a:r>
              <a:rPr lang="en-US" altLang="ja-JP" sz="4800" dirty="0" smtClean="0">
                <a:latin typeface="Century" panose="02040604050505020304" pitchFamily="18" charset="0"/>
              </a:rPr>
              <a:t>bigger, A or B ?</a:t>
            </a:r>
            <a:endParaRPr lang="ja-JP" altLang="en-US" sz="4800" dirty="0">
              <a:latin typeface="Century" panose="02040604050505020304" pitchFamily="18" charset="0"/>
            </a:endParaRPr>
          </a:p>
        </p:txBody>
      </p:sp>
      <p:pic>
        <p:nvPicPr>
          <p:cNvPr id="3" name="図 2" descr="エビングハウス錯視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09" y="1690688"/>
            <a:ext cx="4786745" cy="2951826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 flipV="1">
            <a:off x="2729345" y="3228109"/>
            <a:ext cx="2369128" cy="277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7467600" y="3166601"/>
            <a:ext cx="1711035" cy="615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図 11" descr="エビングハウス錯視 - Wikipedi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4" t="39411" r="59045" b="40407"/>
          <a:stretch/>
        </p:blipFill>
        <p:spPr>
          <a:xfrm>
            <a:off x="4710546" y="2854036"/>
            <a:ext cx="706582" cy="595746"/>
          </a:xfrm>
          <a:prstGeom prst="rect">
            <a:avLst/>
          </a:prstGeom>
        </p:spPr>
      </p:pic>
      <p:pic>
        <p:nvPicPr>
          <p:cNvPr id="13" name="図 12" descr="エビングハウス錯視 - Wikipedi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3" t="40350" r="10130" b="41345"/>
          <a:stretch/>
        </p:blipFill>
        <p:spPr>
          <a:xfrm>
            <a:off x="7190510" y="2881745"/>
            <a:ext cx="568036" cy="5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3"/>
          <p:cNvSpPr txBox="1">
            <a:spLocks/>
          </p:cNvSpPr>
          <p:nvPr/>
        </p:nvSpPr>
        <p:spPr>
          <a:xfrm>
            <a:off x="1898072" y="1690688"/>
            <a:ext cx="8880763" cy="13488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5400" dirty="0" smtClean="0">
                <a:latin typeface="Century" panose="02040604050505020304" pitchFamily="18" charset="0"/>
              </a:rPr>
              <a:t>A                  B              C</a:t>
            </a:r>
            <a:endParaRPr lang="ja-JP" altLang="en-US" sz="5400" dirty="0">
              <a:latin typeface="Century" panose="02040604050505020304" pitchFamily="18" charset="0"/>
            </a:endParaRPr>
          </a:p>
        </p:txBody>
      </p:sp>
      <p:sp>
        <p:nvSpPr>
          <p:cNvPr id="9" name="タイトル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 smtClean="0">
                <a:latin typeface="Century" panose="02040604050505020304" pitchFamily="18" charset="0"/>
              </a:rPr>
              <a:t>Hokkaido is as </a:t>
            </a:r>
            <a:r>
              <a:rPr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large</a:t>
            </a:r>
            <a:r>
              <a:rPr lang="en-US" altLang="ja-JP" sz="4800" dirty="0" smtClean="0">
                <a:latin typeface="Century" panose="02040604050505020304" pitchFamily="18" charset="0"/>
              </a:rPr>
              <a:t> as (             ) .</a:t>
            </a:r>
            <a:endParaRPr lang="ja-JP" altLang="en-US" sz="4800" dirty="0">
              <a:latin typeface="Century" panose="02040604050505020304" pitchFamily="18" charset="0"/>
            </a:endParaRPr>
          </a:p>
        </p:txBody>
      </p:sp>
      <p:pic>
        <p:nvPicPr>
          <p:cNvPr id="5" name="図 4" descr="九州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44" y="3039576"/>
            <a:ext cx="2857500" cy="2857500"/>
          </a:xfrm>
          <a:prstGeom prst="rect">
            <a:avLst/>
          </a:prstGeom>
        </p:spPr>
      </p:pic>
      <p:pic>
        <p:nvPicPr>
          <p:cNvPr id="6" name="図 5" descr="2010年韓国における口蹄疫の流行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36" y="3056201"/>
            <a:ext cx="3011528" cy="2840875"/>
          </a:xfrm>
          <a:prstGeom prst="rect">
            <a:avLst/>
          </a:prstGeom>
        </p:spPr>
      </p:pic>
      <p:pic>
        <p:nvPicPr>
          <p:cNvPr id="7" name="図 6" descr="Local government in London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55" y="3060422"/>
            <a:ext cx="2327879" cy="282643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4323278" y="515288"/>
            <a:ext cx="3278486" cy="10252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25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3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 smtClean="0">
                <a:latin typeface="Century" panose="02040604050505020304" pitchFamily="18" charset="0"/>
              </a:rPr>
              <a:t>Hokkaido is as </a:t>
            </a:r>
            <a:r>
              <a:rPr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large</a:t>
            </a:r>
            <a:r>
              <a:rPr lang="en-US" altLang="ja-JP" sz="4800" dirty="0" smtClean="0">
                <a:latin typeface="Century" panose="02040604050505020304" pitchFamily="18" charset="0"/>
              </a:rPr>
              <a:t> as </a:t>
            </a:r>
            <a:r>
              <a:rPr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Korea</a:t>
            </a:r>
            <a:r>
              <a:rPr lang="en-US" altLang="ja-JP" sz="4800" dirty="0" smtClean="0">
                <a:latin typeface="Century" panose="02040604050505020304" pitchFamily="18" charset="0"/>
              </a:rPr>
              <a:t> .</a:t>
            </a:r>
            <a:endParaRPr lang="ja-JP" altLang="en-US" sz="4800" dirty="0">
              <a:latin typeface="Century" panose="020406040505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9503" t="13803" r="24304" b="23630"/>
          <a:stretch/>
        </p:blipFill>
        <p:spPr>
          <a:xfrm>
            <a:off x="533400" y="2033336"/>
            <a:ext cx="3371851" cy="256769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41187" t="28624" r="32710" b="33478"/>
          <a:stretch/>
        </p:blipFill>
        <p:spPr>
          <a:xfrm>
            <a:off x="4489451" y="2033336"/>
            <a:ext cx="3396343" cy="277222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l="41968" t="28126" r="34271" b="28620"/>
          <a:stretch/>
        </p:blipFill>
        <p:spPr>
          <a:xfrm>
            <a:off x="8469994" y="1632856"/>
            <a:ext cx="3091542" cy="3164115"/>
          </a:xfrm>
          <a:prstGeom prst="rect">
            <a:avLst/>
          </a:prstGeom>
        </p:spPr>
      </p:pic>
      <p:sp>
        <p:nvSpPr>
          <p:cNvPr id="13" name="楕円 12"/>
          <p:cNvSpPr/>
          <p:nvPr/>
        </p:nvSpPr>
        <p:spPr>
          <a:xfrm>
            <a:off x="4688114" y="1931067"/>
            <a:ext cx="3197680" cy="28659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323278" y="515288"/>
            <a:ext cx="3278486" cy="102523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3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49192" y="1176096"/>
            <a:ext cx="10515600" cy="1325563"/>
          </a:xfrm>
        </p:spPr>
        <p:txBody>
          <a:bodyPr/>
          <a:lstStyle/>
          <a:p>
            <a:r>
              <a:rPr kumimoji="1" lang="en-US" altLang="ja-JP" b="1" dirty="0" smtClean="0">
                <a:latin typeface="Century" panose="02040604050505020304" pitchFamily="18" charset="0"/>
              </a:rPr>
              <a:t>The dolphin is big.</a:t>
            </a:r>
            <a:endParaRPr kumimoji="1" lang="ja-JP" altLang="en-US" b="1" dirty="0">
              <a:latin typeface="Century" panose="020406040505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1" y="334499"/>
            <a:ext cx="2001669" cy="3008759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2570430" y="44107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>
                <a:latin typeface="Century" panose="02040604050505020304" pitchFamily="18" charset="0"/>
              </a:rPr>
              <a:t>The dolphin is big</a:t>
            </a:r>
            <a:r>
              <a:rPr lang="en-US" altLang="ja-JP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ger</a:t>
            </a:r>
            <a:r>
              <a:rPr lang="en-US" altLang="ja-JP" b="1" dirty="0" smtClean="0">
                <a:latin typeface="Century" panose="02040604050505020304" pitchFamily="18" charset="0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than</a:t>
            </a:r>
            <a:r>
              <a:rPr lang="en-US" altLang="ja-JP" b="1" dirty="0" smtClean="0">
                <a:latin typeface="Century" panose="02040604050505020304" pitchFamily="18" charset="0"/>
              </a:rPr>
              <a:t> the tuna.</a:t>
            </a:r>
            <a:endParaRPr lang="ja-JP" altLang="en-US" b="1" dirty="0">
              <a:latin typeface="Century" panose="020406040505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1" y="3569146"/>
            <a:ext cx="2001669" cy="300875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968" y="3438426"/>
            <a:ext cx="1944496" cy="128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3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67" y="3302417"/>
            <a:ext cx="4992700" cy="3322415"/>
          </a:xfr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7" y="2384824"/>
            <a:ext cx="4876800" cy="324802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89196" y="589226"/>
            <a:ext cx="5722705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Blue whale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59" y="925032"/>
            <a:ext cx="4536558" cy="27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2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entury" panose="02040604050505020304" pitchFamily="18" charset="0"/>
              </a:rPr>
              <a:t>Which is </a:t>
            </a:r>
            <a:r>
              <a:rPr kumimoji="1"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the</a:t>
            </a:r>
            <a:r>
              <a:rPr kumimoji="1" lang="en-US" altLang="ja-JP" sz="4800" dirty="0" smtClean="0">
                <a:latin typeface="Century" panose="02040604050505020304" pitchFamily="18" charset="0"/>
              </a:rPr>
              <a:t> big</a:t>
            </a:r>
            <a:r>
              <a:rPr kumimoji="1"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gest</a:t>
            </a:r>
            <a:r>
              <a:rPr kumimoji="1" lang="en-US" altLang="ja-JP" sz="4800" dirty="0" smtClean="0">
                <a:latin typeface="Century" panose="02040604050505020304" pitchFamily="18" charset="0"/>
              </a:rPr>
              <a:t>?</a:t>
            </a:r>
            <a:endParaRPr kumimoji="1" lang="ja-JP" altLang="en-US" sz="4800" dirty="0">
              <a:latin typeface="Century" panose="020406040505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13" y="1829424"/>
            <a:ext cx="3048000" cy="45815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6" y="1603109"/>
            <a:ext cx="4482147" cy="29681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219718"/>
            <a:ext cx="4876800" cy="324802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508178" y="3843730"/>
            <a:ext cx="1812169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vs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83503" y="3843729"/>
            <a:ext cx="1812169" cy="132343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vs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386245" y="4267414"/>
            <a:ext cx="311755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altLang="ja-JP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2-3m</a:t>
            </a:r>
            <a:endParaRPr lang="ja-JP" alt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コンテンツ プレースホルダー 8"/>
          <p:cNvSpPr txBox="1">
            <a:spLocks/>
          </p:cNvSpPr>
          <p:nvPr/>
        </p:nvSpPr>
        <p:spPr>
          <a:xfrm>
            <a:off x="4499680" y="5467743"/>
            <a:ext cx="311755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3-4m</a:t>
            </a:r>
            <a:endParaRPr lang="ja-JP" altLang="en-US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コンテンツ プレースホルダー 8"/>
          <p:cNvSpPr txBox="1">
            <a:spLocks/>
          </p:cNvSpPr>
          <p:nvPr/>
        </p:nvSpPr>
        <p:spPr>
          <a:xfrm>
            <a:off x="8695672" y="5017866"/>
            <a:ext cx="311755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25m</a:t>
            </a:r>
            <a:endParaRPr lang="ja-JP" altLang="en-US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296" y="1686662"/>
            <a:ext cx="2406504" cy="18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0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9" y="2119485"/>
            <a:ext cx="4876800" cy="32480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13" y="140401"/>
            <a:ext cx="2406504" cy="1829424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1028709" y="9172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>
                <a:latin typeface="Century" panose="02040604050505020304" pitchFamily="18" charset="0"/>
              </a:rPr>
              <a:t>The blue whale is </a:t>
            </a:r>
            <a:r>
              <a:rPr lang="en-US" altLang="ja-JP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the</a:t>
            </a:r>
            <a:r>
              <a:rPr lang="en-US" altLang="ja-JP" b="1" dirty="0" smtClean="0">
                <a:latin typeface="Century" panose="02040604050505020304" pitchFamily="18" charset="0"/>
              </a:rPr>
              <a:t> big</a:t>
            </a:r>
            <a:r>
              <a:rPr lang="en-US" altLang="ja-JP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gest 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                                          </a:t>
            </a:r>
            <a:r>
              <a:rPr lang="en-US" altLang="ja-JP" b="1" dirty="0" smtClean="0">
                <a:solidFill>
                  <a:srgbClr val="00B0F0"/>
                </a:solidFill>
                <a:latin typeface="Century" panose="02040604050505020304" pitchFamily="18" charset="0"/>
              </a:rPr>
              <a:t>of the three</a:t>
            </a:r>
            <a:r>
              <a:rPr lang="en-US" altLang="ja-JP" b="1" dirty="0" smtClean="0">
                <a:latin typeface="Century" panose="02040604050505020304" pitchFamily="18" charset="0"/>
              </a:rPr>
              <a:t>.</a:t>
            </a:r>
            <a:endParaRPr lang="ja-JP" altLang="en-US" b="1" dirty="0">
              <a:latin typeface="Century" panose="02040604050505020304" pitchFamily="18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568" y="3019634"/>
            <a:ext cx="854115" cy="128384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01" y="3327623"/>
            <a:ext cx="1255994" cy="83174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446" y="3249204"/>
            <a:ext cx="1366584" cy="910166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7028121" y="2647507"/>
            <a:ext cx="4774019" cy="2594344"/>
          </a:xfrm>
          <a:prstGeom prst="wedgeRoundRectCallout">
            <a:avLst>
              <a:gd name="adj1" fmla="val 4482"/>
              <a:gd name="adj2" fmla="val -64959"/>
              <a:gd name="adj3" fmla="val 1666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7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3" y="113016"/>
            <a:ext cx="10685123" cy="65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/>
              <a:t>The longest river in the world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smtClean="0"/>
              <a:t>The Nile</a:t>
            </a:r>
          </a:p>
          <a:p>
            <a:pPr marL="0" indent="0">
              <a:buNone/>
            </a:pPr>
            <a:r>
              <a:rPr lang="ja-JP" altLang="en-US" sz="4000" dirty="0"/>
              <a:t>　</a:t>
            </a:r>
            <a:r>
              <a:rPr kumimoji="1" lang="en-US" altLang="ja-JP" sz="4000" dirty="0" smtClean="0"/>
              <a:t>(6650km)</a:t>
            </a:r>
          </a:p>
          <a:p>
            <a:pPr marL="0" indent="0">
              <a:buNone/>
            </a:pP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79" y="1910993"/>
            <a:ext cx="4251637" cy="45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240</Words>
  <Application>Microsoft Office PowerPoint</Application>
  <PresentationFormat>ワイド画面</PresentationFormat>
  <Paragraphs>79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Century</vt:lpstr>
      <vt:lpstr>Office テーマ</vt:lpstr>
      <vt:lpstr>sea animals</vt:lpstr>
      <vt:lpstr>PowerPoint プレゼンテーション</vt:lpstr>
      <vt:lpstr>Which is bigger?</vt:lpstr>
      <vt:lpstr>The dolphin is big.</vt:lpstr>
      <vt:lpstr>PowerPoint プレゼンテーション</vt:lpstr>
      <vt:lpstr>Which is the biggest?</vt:lpstr>
      <vt:lpstr>PowerPoint プレゼンテーション</vt:lpstr>
      <vt:lpstr>PowerPoint プレゼンテーション</vt:lpstr>
      <vt:lpstr>The longest river in the world</vt:lpstr>
      <vt:lpstr>Which is bigger?</vt:lpstr>
      <vt:lpstr>Which is taller?</vt:lpstr>
      <vt:lpstr>Which is older?</vt:lpstr>
      <vt:lpstr>PowerPoint プレゼンテーション</vt:lpstr>
      <vt:lpstr>Which is taller?</vt:lpstr>
      <vt:lpstr>PowerPoint プレゼンテーション</vt:lpstr>
      <vt:lpstr>PowerPoint プレゼンテーション</vt:lpstr>
      <vt:lpstr>PowerPoint プレゼンテーション</vt:lpstr>
      <vt:lpstr>Which is more important?</vt:lpstr>
      <vt:lpstr>                                is more important                                   than</vt:lpstr>
      <vt:lpstr>Which is more important?</vt:lpstr>
      <vt:lpstr>Which is more difficult?</vt:lpstr>
      <vt:lpstr>Which is more difficult?</vt:lpstr>
      <vt:lpstr>Which is the most difficult?</vt:lpstr>
      <vt:lpstr>PowerPoint プレゼンテーション</vt:lpstr>
      <vt:lpstr>What is your best memory in 2020 ?</vt:lpstr>
      <vt:lpstr>What is the best ramen restaurant  in （場所）?</vt:lpstr>
      <vt:lpstr>What is the best snack for you?</vt:lpstr>
      <vt:lpstr>Which is longer, A or B ?</vt:lpstr>
      <vt:lpstr>A is as long as B.</vt:lpstr>
      <vt:lpstr>A is as big as B.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compare sea animals!</dc:title>
  <dc:creator>OMI SHOKO</dc:creator>
  <cp:lastModifiedBy>OMI SHOKO</cp:lastModifiedBy>
  <cp:revision>34</cp:revision>
  <dcterms:created xsi:type="dcterms:W3CDTF">2021-01-17T00:35:13Z</dcterms:created>
  <dcterms:modified xsi:type="dcterms:W3CDTF">2022-07-03T05:23:24Z</dcterms:modified>
</cp:coreProperties>
</file>