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65" r:id="rId2"/>
    <p:sldId id="268" r:id="rId3"/>
    <p:sldId id="269" r:id="rId4"/>
    <p:sldId id="267" r:id="rId5"/>
    <p:sldId id="270" r:id="rId6"/>
    <p:sldId id="271" r:id="rId7"/>
    <p:sldId id="266" r:id="rId8"/>
    <p:sldId id="272" r:id="rId9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1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089E8-D63B-48EF-8A5B-CF4E7A1E2A13}" type="datetimeFigureOut">
              <a:rPr kumimoji="1" lang="ja-JP" altLang="en-US" smtClean="0"/>
              <a:t>2022/4/24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C9B61-C89B-4E1A-990A-B4172D1377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121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91513-37D5-4E6E-A2D1-8714BB89B8D6}" type="datetimeFigureOut">
              <a:rPr kumimoji="1" lang="ja-JP" altLang="en-US" smtClean="0"/>
              <a:t>2022/4/24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FEA5A-3809-463D-BAA3-DBAA3ADE82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894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91513-37D5-4E6E-A2D1-8714BB89B8D6}" type="datetimeFigureOut">
              <a:rPr kumimoji="1" lang="ja-JP" altLang="en-US" smtClean="0"/>
              <a:t>2022/4/24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FEA5A-3809-463D-BAA3-DBAA3ADE82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0885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91513-37D5-4E6E-A2D1-8714BB89B8D6}" type="datetimeFigureOut">
              <a:rPr kumimoji="1" lang="ja-JP" altLang="en-US" smtClean="0"/>
              <a:t>2022/4/24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FEA5A-3809-463D-BAA3-DBAA3ADE82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7273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91513-37D5-4E6E-A2D1-8714BB89B8D6}" type="datetimeFigureOut">
              <a:rPr kumimoji="1" lang="ja-JP" altLang="en-US" smtClean="0"/>
              <a:t>2022/4/24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FEA5A-3809-463D-BAA3-DBAA3ADE82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2579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91513-37D5-4E6E-A2D1-8714BB89B8D6}" type="datetimeFigureOut">
              <a:rPr kumimoji="1" lang="ja-JP" altLang="en-US" smtClean="0"/>
              <a:t>2022/4/24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FEA5A-3809-463D-BAA3-DBAA3ADE82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7145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91513-37D5-4E6E-A2D1-8714BB89B8D6}" type="datetimeFigureOut">
              <a:rPr kumimoji="1" lang="ja-JP" altLang="en-US" smtClean="0"/>
              <a:t>2022/4/24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FEA5A-3809-463D-BAA3-DBAA3ADE82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508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91513-37D5-4E6E-A2D1-8714BB89B8D6}" type="datetimeFigureOut">
              <a:rPr kumimoji="1" lang="ja-JP" altLang="en-US" smtClean="0"/>
              <a:t>2022/4/24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FEA5A-3809-463D-BAA3-DBAA3ADE82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220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91513-37D5-4E6E-A2D1-8714BB89B8D6}" type="datetimeFigureOut">
              <a:rPr kumimoji="1" lang="ja-JP" altLang="en-US" smtClean="0"/>
              <a:t>2022/4/24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FEA5A-3809-463D-BAA3-DBAA3ADE82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899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91513-37D5-4E6E-A2D1-8714BB89B8D6}" type="datetimeFigureOut">
              <a:rPr kumimoji="1" lang="ja-JP" altLang="en-US" smtClean="0"/>
              <a:t>2022/4/24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FEA5A-3809-463D-BAA3-DBAA3ADE82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515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91513-37D5-4E6E-A2D1-8714BB89B8D6}" type="datetimeFigureOut">
              <a:rPr kumimoji="1" lang="ja-JP" altLang="en-US" smtClean="0"/>
              <a:t>2022/4/24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FEA5A-3809-463D-BAA3-DBAA3ADE82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235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91513-37D5-4E6E-A2D1-8714BB89B8D6}" type="datetimeFigureOut">
              <a:rPr kumimoji="1" lang="ja-JP" altLang="en-US" smtClean="0"/>
              <a:t>2022/4/24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FEA5A-3809-463D-BAA3-DBAA3ADE82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514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91513-37D5-4E6E-A2D1-8714BB89B8D6}" type="datetimeFigureOut">
              <a:rPr kumimoji="1" lang="ja-JP" altLang="en-US" smtClean="0"/>
              <a:t>2022/4/24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FEA5A-3809-463D-BAA3-DBAA3ADE82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605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/>
          <p:cNvSpPr txBox="1">
            <a:spLocks/>
          </p:cNvSpPr>
          <p:nvPr/>
        </p:nvSpPr>
        <p:spPr>
          <a:xfrm>
            <a:off x="3467496" y="665001"/>
            <a:ext cx="4818959" cy="8960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Language quiz!</a:t>
            </a:r>
            <a:endParaRPr lang="ja-JP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1687786" y="2008730"/>
            <a:ext cx="10776019" cy="24153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Level1.</a:t>
            </a:r>
          </a:p>
          <a:p>
            <a:pPr algn="l"/>
            <a:endParaRPr lang="en-US" altLang="ja-JP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altLang="ja-JP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?????                          in Japan.       </a:t>
            </a:r>
            <a:endParaRPr lang="ja-JP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4035804" y="3216406"/>
            <a:ext cx="3682342" cy="895388"/>
          </a:xfrm>
          <a:prstGeom prst="rect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n-US" altLang="ja-JP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spoken</a:t>
            </a:r>
            <a:endParaRPr lang="ja-JP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タイトル 1"/>
          <p:cNvSpPr txBox="1">
            <a:spLocks/>
          </p:cNvSpPr>
          <p:nvPr/>
        </p:nvSpPr>
        <p:spPr>
          <a:xfrm>
            <a:off x="3829744" y="4245424"/>
            <a:ext cx="4774137" cy="21688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A   Japanese</a:t>
            </a:r>
          </a:p>
          <a:p>
            <a:pPr algn="l"/>
            <a:r>
              <a:rPr lang="en-US" altLang="ja-JP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B  English</a:t>
            </a:r>
          </a:p>
          <a:p>
            <a:pPr algn="l"/>
            <a:r>
              <a:rPr lang="en-US" altLang="ja-JP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C  Korean</a:t>
            </a:r>
            <a:endParaRPr lang="ja-JP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タイトル 1"/>
          <p:cNvSpPr txBox="1">
            <a:spLocks/>
          </p:cNvSpPr>
          <p:nvPr/>
        </p:nvSpPr>
        <p:spPr>
          <a:xfrm>
            <a:off x="963317" y="2856811"/>
            <a:ext cx="2866427" cy="1164766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Japanese</a:t>
            </a:r>
            <a:endParaRPr lang="ja-JP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111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24" grpId="0" animBg="1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/>
          <p:cNvSpPr txBox="1">
            <a:spLocks/>
          </p:cNvSpPr>
          <p:nvPr/>
        </p:nvSpPr>
        <p:spPr>
          <a:xfrm>
            <a:off x="3467496" y="665001"/>
            <a:ext cx="4818959" cy="8960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Language quiz!</a:t>
            </a:r>
            <a:endParaRPr lang="ja-JP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1687786" y="2008730"/>
            <a:ext cx="10776019" cy="24153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Level2.</a:t>
            </a:r>
          </a:p>
          <a:p>
            <a:pPr algn="l"/>
            <a:endParaRPr lang="en-US" altLang="ja-JP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altLang="ja-JP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?????                          in Brazil.       </a:t>
            </a:r>
            <a:endParaRPr lang="ja-JP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4035804" y="3216406"/>
            <a:ext cx="3682342" cy="895388"/>
          </a:xfrm>
          <a:prstGeom prst="rect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n-US" altLang="ja-JP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spoken</a:t>
            </a:r>
            <a:endParaRPr lang="ja-JP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タイトル 1"/>
          <p:cNvSpPr txBox="1">
            <a:spLocks/>
          </p:cNvSpPr>
          <p:nvPr/>
        </p:nvSpPr>
        <p:spPr>
          <a:xfrm>
            <a:off x="3829744" y="4245424"/>
            <a:ext cx="4774137" cy="21688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A   Brazilian</a:t>
            </a:r>
          </a:p>
          <a:p>
            <a:pPr algn="l"/>
            <a:r>
              <a:rPr lang="en-US" altLang="ja-JP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B  Spanish</a:t>
            </a:r>
          </a:p>
          <a:p>
            <a:pPr algn="l"/>
            <a:r>
              <a:rPr lang="en-US" altLang="ja-JP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C  Portuguese</a:t>
            </a:r>
            <a:endParaRPr lang="ja-JP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タイトル 1"/>
          <p:cNvSpPr txBox="1">
            <a:spLocks/>
          </p:cNvSpPr>
          <p:nvPr/>
        </p:nvSpPr>
        <p:spPr>
          <a:xfrm>
            <a:off x="692727" y="2856811"/>
            <a:ext cx="3137017" cy="1164766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Portuguese</a:t>
            </a:r>
            <a:endParaRPr lang="ja-JP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397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24" grpId="0" animBg="1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/>
          <p:cNvSpPr txBox="1">
            <a:spLocks/>
          </p:cNvSpPr>
          <p:nvPr/>
        </p:nvSpPr>
        <p:spPr>
          <a:xfrm>
            <a:off x="3467496" y="665001"/>
            <a:ext cx="4818959" cy="8960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Language quiz!</a:t>
            </a:r>
            <a:endParaRPr lang="ja-JP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1687786" y="2008730"/>
            <a:ext cx="10337959" cy="24153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Level3.</a:t>
            </a:r>
          </a:p>
          <a:p>
            <a:pPr algn="l"/>
            <a:endParaRPr lang="en-US" altLang="ja-JP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altLang="ja-JP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?????                          in Mexico.       </a:t>
            </a:r>
            <a:endParaRPr lang="ja-JP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4035804" y="3216406"/>
            <a:ext cx="3682342" cy="895388"/>
          </a:xfrm>
          <a:prstGeom prst="rect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n-US" altLang="ja-JP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spoken</a:t>
            </a:r>
            <a:endParaRPr lang="ja-JP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タイトル 1"/>
          <p:cNvSpPr txBox="1">
            <a:spLocks/>
          </p:cNvSpPr>
          <p:nvPr/>
        </p:nvSpPr>
        <p:spPr>
          <a:xfrm>
            <a:off x="3829744" y="4245424"/>
            <a:ext cx="4774137" cy="21688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A  Spanish </a:t>
            </a:r>
          </a:p>
          <a:p>
            <a:pPr algn="l"/>
            <a:r>
              <a:rPr lang="en-US" altLang="ja-JP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B  French</a:t>
            </a:r>
          </a:p>
          <a:p>
            <a:pPr algn="l"/>
            <a:r>
              <a:rPr lang="en-US" altLang="ja-JP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C  English</a:t>
            </a:r>
            <a:endParaRPr lang="ja-JP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タイトル 1"/>
          <p:cNvSpPr txBox="1">
            <a:spLocks/>
          </p:cNvSpPr>
          <p:nvPr/>
        </p:nvSpPr>
        <p:spPr>
          <a:xfrm>
            <a:off x="1233055" y="2856811"/>
            <a:ext cx="2596689" cy="1164766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Spanish</a:t>
            </a:r>
            <a:endParaRPr lang="ja-JP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42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758482" y="483098"/>
            <a:ext cx="10776019" cy="9019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Japanese                           in Japan. </a:t>
            </a:r>
            <a:endParaRPr lang="ja-JP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3868664" y="493921"/>
            <a:ext cx="3682342" cy="895388"/>
          </a:xfrm>
          <a:prstGeom prst="rect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n-US" altLang="ja-JP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spoken</a:t>
            </a:r>
            <a:endParaRPr lang="ja-JP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707782" y="1969366"/>
            <a:ext cx="10776019" cy="8960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Portuguese                          in Brazil.                        </a:t>
            </a:r>
            <a:endParaRPr lang="ja-JP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4182489" y="1996290"/>
            <a:ext cx="3682342" cy="895388"/>
          </a:xfrm>
          <a:prstGeom prst="rect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n-US" altLang="ja-JP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spoken</a:t>
            </a:r>
            <a:endParaRPr lang="ja-JP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707781" y="3346811"/>
            <a:ext cx="10776019" cy="11084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Spanish                               in Mexico.                          </a:t>
            </a:r>
            <a:endParaRPr lang="ja-JP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3906993" y="3453354"/>
            <a:ext cx="3682342" cy="895388"/>
          </a:xfrm>
          <a:prstGeom prst="rect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n-US" altLang="ja-JP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spoken</a:t>
            </a:r>
            <a:endParaRPr lang="ja-JP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941992" y="5529314"/>
            <a:ext cx="2461830" cy="876254"/>
          </a:xfrm>
          <a:prstGeom prst="rect">
            <a:avLst/>
          </a:prstGeom>
          <a:solidFill>
            <a:schemeClr val="bg1"/>
          </a:solidFill>
          <a:ln w="76200">
            <a:solidFill>
              <a:srgbClr val="0070C0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be</a:t>
            </a:r>
            <a:r>
              <a:rPr lang="ja-JP" alt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動詞</a:t>
            </a:r>
            <a:endParaRPr lang="ja-JP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タイトル 1"/>
          <p:cNvSpPr txBox="1">
            <a:spLocks/>
          </p:cNvSpPr>
          <p:nvPr/>
        </p:nvSpPr>
        <p:spPr>
          <a:xfrm>
            <a:off x="3850092" y="5585368"/>
            <a:ext cx="3796145" cy="820200"/>
          </a:xfrm>
          <a:prstGeom prst="rect">
            <a:avLst/>
          </a:prstGeom>
          <a:solidFill>
            <a:srgbClr val="FFC000"/>
          </a:solidFill>
          <a:ln w="76200">
            <a:solidFill>
              <a:srgbClr val="FFC000"/>
            </a:solidFill>
          </a:ln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Arial" panose="020B0604020202020204" pitchFamily="34" charset="0"/>
              </a:rPr>
              <a:t>「過去分詞」</a:t>
            </a:r>
            <a:endParaRPr lang="ja-JP" altLang="en-US" sz="48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Arial" panose="020B0604020202020204" pitchFamily="34" charset="0"/>
            </a:endParaRPr>
          </a:p>
        </p:txBody>
      </p:sp>
      <p:sp>
        <p:nvSpPr>
          <p:cNvPr id="19" name="加算 18"/>
          <p:cNvSpPr/>
          <p:nvPr/>
        </p:nvSpPr>
        <p:spPr>
          <a:xfrm>
            <a:off x="3325413" y="5621697"/>
            <a:ext cx="627852" cy="657364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等号 19"/>
          <p:cNvSpPr/>
          <p:nvPr/>
        </p:nvSpPr>
        <p:spPr>
          <a:xfrm>
            <a:off x="7660091" y="5685011"/>
            <a:ext cx="762479" cy="594050"/>
          </a:xfrm>
          <a:prstGeom prst="mathEqua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タイトル 1"/>
          <p:cNvSpPr txBox="1">
            <a:spLocks/>
          </p:cNvSpPr>
          <p:nvPr/>
        </p:nvSpPr>
        <p:spPr>
          <a:xfrm>
            <a:off x="8795580" y="4569266"/>
            <a:ext cx="2738921" cy="500448"/>
          </a:xfrm>
          <a:prstGeom prst="rect">
            <a:avLst/>
          </a:prstGeom>
          <a:solidFill>
            <a:srgbClr val="FF0000"/>
          </a:solidFill>
          <a:ln w="76200">
            <a:solidFill>
              <a:srgbClr val="FF0000"/>
            </a:solidFill>
          </a:ln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 smtClean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Arial" panose="020B0604020202020204" pitchFamily="34" charset="0"/>
              </a:rPr>
              <a:t>「受け身」の文</a:t>
            </a:r>
            <a:endParaRPr lang="ja-JP" altLang="en-US" sz="3600" dirty="0">
              <a:solidFill>
                <a:schemeClr val="bg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Arial" panose="020B0604020202020204" pitchFamily="34" charset="0"/>
            </a:endParaRPr>
          </a:p>
        </p:txBody>
      </p:sp>
      <p:sp>
        <p:nvSpPr>
          <p:cNvPr id="22" name="タイトル 1"/>
          <p:cNvSpPr txBox="1">
            <a:spLocks/>
          </p:cNvSpPr>
          <p:nvPr/>
        </p:nvSpPr>
        <p:spPr>
          <a:xfrm>
            <a:off x="8566388" y="5340899"/>
            <a:ext cx="3431647" cy="1217069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Arial" panose="020B0604020202020204" pitchFamily="34" charset="0"/>
              </a:rPr>
              <a:t>～され</a:t>
            </a:r>
            <a:r>
              <a:rPr lang="en-US" altLang="ja-JP" sz="2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Arial" panose="020B0604020202020204" pitchFamily="34" charset="0"/>
              </a:rPr>
              <a:t>(</a:t>
            </a:r>
            <a:r>
              <a:rPr lang="ja-JP" altLang="en-US" sz="2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Arial" panose="020B0604020202020204" pitchFamily="34" charset="0"/>
              </a:rPr>
              <a:t>てい）る</a:t>
            </a:r>
          </a:p>
        </p:txBody>
      </p:sp>
      <p:sp>
        <p:nvSpPr>
          <p:cNvPr id="2" name="下矢印 1"/>
          <p:cNvSpPr/>
          <p:nvPr/>
        </p:nvSpPr>
        <p:spPr>
          <a:xfrm rot="2565226">
            <a:off x="3445646" y="3802955"/>
            <a:ext cx="446270" cy="20330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下矢印 22"/>
          <p:cNvSpPr/>
          <p:nvPr/>
        </p:nvSpPr>
        <p:spPr>
          <a:xfrm>
            <a:off x="5800525" y="4335382"/>
            <a:ext cx="446270" cy="11434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4729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What is this</a:t>
            </a:r>
            <a:r>
              <a:rPr kumimoji="1" lang="ja-JP" altLang="en-US" dirty="0" smtClean="0"/>
              <a:t>？</a:t>
            </a:r>
            <a:endParaRPr kumimoji="1" lang="ja-JP" altLang="en-US" dirty="0"/>
          </a:p>
        </p:txBody>
      </p:sp>
      <p:sp>
        <p:nvSpPr>
          <p:cNvPr id="4" name="角丸四角形吹き出し 3"/>
          <p:cNvSpPr/>
          <p:nvPr/>
        </p:nvSpPr>
        <p:spPr>
          <a:xfrm>
            <a:off x="5421087" y="518297"/>
            <a:ext cx="5551714" cy="927463"/>
          </a:xfrm>
          <a:prstGeom prst="wedgeRoundRectCallout">
            <a:avLst>
              <a:gd name="adj1" fmla="val 56362"/>
              <a:gd name="adj2" fmla="val 38080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Is</a:t>
            </a:r>
            <a:r>
              <a:rPr kumimoji="1"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it </a:t>
            </a:r>
            <a:r>
              <a:rPr kumimoji="1" lang="en-US" altLang="ja-JP" sz="3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used</a:t>
            </a:r>
            <a:r>
              <a:rPr kumimoji="1"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at home?</a:t>
            </a:r>
            <a:endParaRPr kumimoji="1" lang="ja-JP" altLang="en-US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角丸四角形吹き出し 4"/>
          <p:cNvSpPr/>
          <p:nvPr/>
        </p:nvSpPr>
        <p:spPr>
          <a:xfrm>
            <a:off x="4221481" y="2476205"/>
            <a:ext cx="7132319" cy="927463"/>
          </a:xfrm>
          <a:prstGeom prst="wedgeRoundRectCallout">
            <a:avLst>
              <a:gd name="adj1" fmla="val 54002"/>
              <a:gd name="adj2" fmla="val 16954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Is</a:t>
            </a:r>
            <a:r>
              <a:rPr kumimoji="1"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it </a:t>
            </a:r>
            <a:r>
              <a:rPr kumimoji="1" lang="en-US" altLang="ja-JP" sz="3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used</a:t>
            </a:r>
            <a:r>
              <a:rPr kumimoji="1"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in the classroom?</a:t>
            </a:r>
            <a:endParaRPr kumimoji="1" lang="ja-JP" altLang="en-US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角丸四角形吹き出し 5"/>
          <p:cNvSpPr/>
          <p:nvPr/>
        </p:nvSpPr>
        <p:spPr>
          <a:xfrm>
            <a:off x="4221481" y="4434114"/>
            <a:ext cx="7132319" cy="927463"/>
          </a:xfrm>
          <a:prstGeom prst="wedgeRoundRectCallout">
            <a:avLst>
              <a:gd name="adj1" fmla="val 55651"/>
              <a:gd name="adj2" fmla="val 35264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Is</a:t>
            </a:r>
            <a:r>
              <a:rPr kumimoji="1"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it </a:t>
            </a:r>
            <a:r>
              <a:rPr kumimoji="1" lang="en-US" altLang="ja-JP" sz="3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used</a:t>
            </a:r>
            <a:r>
              <a:rPr kumimoji="1"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by teachers?</a:t>
            </a:r>
            <a:endParaRPr kumimoji="1" lang="ja-JP" altLang="en-US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角丸四角形吹き出し 6"/>
          <p:cNvSpPr/>
          <p:nvPr/>
        </p:nvSpPr>
        <p:spPr>
          <a:xfrm>
            <a:off x="1027612" y="1497251"/>
            <a:ext cx="7829006" cy="927463"/>
          </a:xfrm>
          <a:prstGeom prst="wedgeRoundRectCallout">
            <a:avLst>
              <a:gd name="adj1" fmla="val -56130"/>
              <a:gd name="adj2" fmla="val 9911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No, it’s not. It </a:t>
            </a:r>
            <a:r>
              <a:rPr lang="en-US" altLang="ja-JP" sz="3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is used </a:t>
            </a:r>
            <a:r>
              <a:rPr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at school.</a:t>
            </a:r>
            <a:endParaRPr kumimoji="1" lang="ja-JP" altLang="en-US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角丸四角形吹き出し 7"/>
          <p:cNvSpPr/>
          <p:nvPr/>
        </p:nvSpPr>
        <p:spPr>
          <a:xfrm>
            <a:off x="1193074" y="3455159"/>
            <a:ext cx="5551714" cy="927463"/>
          </a:xfrm>
          <a:prstGeom prst="wedgeRoundRectCallout">
            <a:avLst>
              <a:gd name="adj1" fmla="val -63638"/>
              <a:gd name="adj2" fmla="val 14136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Yes, it is.</a:t>
            </a:r>
            <a:endParaRPr kumimoji="1" lang="ja-JP" altLang="en-US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角丸四角形吹き出し 8"/>
          <p:cNvSpPr/>
          <p:nvPr/>
        </p:nvSpPr>
        <p:spPr>
          <a:xfrm>
            <a:off x="838201" y="5361577"/>
            <a:ext cx="5551714" cy="927463"/>
          </a:xfrm>
          <a:prstGeom prst="wedgeRoundRectCallout">
            <a:avLst>
              <a:gd name="adj1" fmla="val -55403"/>
              <a:gd name="adj2" fmla="val 8502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Yes, it is.</a:t>
            </a:r>
            <a:endParaRPr kumimoji="1" lang="ja-JP" altLang="en-US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3759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What is this</a:t>
            </a:r>
            <a:r>
              <a:rPr kumimoji="1" lang="ja-JP" altLang="en-US" dirty="0" smtClean="0"/>
              <a:t>？</a:t>
            </a:r>
            <a:endParaRPr kumimoji="1" lang="ja-JP" altLang="en-US" dirty="0"/>
          </a:p>
        </p:txBody>
      </p:sp>
      <p:sp>
        <p:nvSpPr>
          <p:cNvPr id="4" name="角丸四角形吹き出し 3"/>
          <p:cNvSpPr/>
          <p:nvPr/>
        </p:nvSpPr>
        <p:spPr>
          <a:xfrm>
            <a:off x="5474921" y="736704"/>
            <a:ext cx="5551714" cy="927463"/>
          </a:xfrm>
          <a:prstGeom prst="wedgeRoundRectCallout">
            <a:avLst>
              <a:gd name="adj1" fmla="val 57068"/>
              <a:gd name="adj2" fmla="val 36672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Is it colorful?</a:t>
            </a:r>
            <a:endParaRPr kumimoji="1" lang="ja-JP" altLang="en-US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角丸四角形吹き出し 4"/>
          <p:cNvSpPr/>
          <p:nvPr/>
        </p:nvSpPr>
        <p:spPr>
          <a:xfrm>
            <a:off x="5888182" y="2727085"/>
            <a:ext cx="5363686" cy="927463"/>
          </a:xfrm>
          <a:prstGeom prst="wedgeRoundRectCallout">
            <a:avLst>
              <a:gd name="adj1" fmla="val 54735"/>
              <a:gd name="adj2" fmla="val 33855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Is it square?</a:t>
            </a:r>
            <a:endParaRPr kumimoji="1" lang="ja-JP" altLang="en-US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角丸四角形吹き出し 6"/>
          <p:cNvSpPr/>
          <p:nvPr/>
        </p:nvSpPr>
        <p:spPr>
          <a:xfrm>
            <a:off x="976944" y="1814865"/>
            <a:ext cx="7829006" cy="927463"/>
          </a:xfrm>
          <a:prstGeom prst="wedgeRoundRectCallout">
            <a:avLst>
              <a:gd name="adj1" fmla="val -56130"/>
              <a:gd name="adj2" fmla="val 9911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Yes, it is. It’s blue and orange.</a:t>
            </a:r>
            <a:endParaRPr kumimoji="1" lang="ja-JP" altLang="en-US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角丸四角形吹き出し 7"/>
          <p:cNvSpPr/>
          <p:nvPr/>
        </p:nvSpPr>
        <p:spPr>
          <a:xfrm>
            <a:off x="943498" y="3654548"/>
            <a:ext cx="5046616" cy="927463"/>
          </a:xfrm>
          <a:prstGeom prst="wedgeRoundRectCallout">
            <a:avLst>
              <a:gd name="adj1" fmla="val -56130"/>
              <a:gd name="adj2" fmla="val 9911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Yes, it is. </a:t>
            </a:r>
            <a:endParaRPr kumimoji="1" lang="ja-JP" altLang="en-US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" name="図 2" descr="黒板消しのおすすめ人気ランキング11選｜使いやすいのはどれ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7258" y="5011712"/>
            <a:ext cx="1698171" cy="1698171"/>
          </a:xfrm>
          <a:prstGeom prst="rect">
            <a:avLst/>
          </a:prstGeom>
        </p:spPr>
      </p:pic>
      <p:sp>
        <p:nvSpPr>
          <p:cNvPr id="9" name="角丸四角形吹き出し 8"/>
          <p:cNvSpPr/>
          <p:nvPr/>
        </p:nvSpPr>
        <p:spPr>
          <a:xfrm>
            <a:off x="4516582" y="4445978"/>
            <a:ext cx="6837218" cy="927463"/>
          </a:xfrm>
          <a:prstGeom prst="wedgeRoundRectCallout">
            <a:avLst>
              <a:gd name="adj1" fmla="val 54735"/>
              <a:gd name="adj2" fmla="val 33855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Is it a blackboard eraser?</a:t>
            </a:r>
            <a:endParaRPr kumimoji="1" lang="ja-JP" altLang="en-US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角丸四角形吹き出し 10"/>
          <p:cNvSpPr/>
          <p:nvPr/>
        </p:nvSpPr>
        <p:spPr>
          <a:xfrm>
            <a:off x="1049384" y="5557870"/>
            <a:ext cx="5046616" cy="927463"/>
          </a:xfrm>
          <a:prstGeom prst="wedgeRoundRectCallout">
            <a:avLst>
              <a:gd name="adj1" fmla="val -56130"/>
              <a:gd name="adj2" fmla="val 9911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Yes, it is. </a:t>
            </a:r>
            <a:endParaRPr kumimoji="1" lang="ja-JP" altLang="en-US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6828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6781800" cy="99262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「受け身」でよく使われる単語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4"/>
            <a:ext cx="10841182" cy="46860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by 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「～によって」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This book </a:t>
            </a:r>
            <a:r>
              <a:rPr kumimoji="1" lang="en-US" altLang="ja-JP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was written 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by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Dazai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Osamu.</a:t>
            </a:r>
          </a:p>
          <a:p>
            <a:pPr marL="0" indent="0">
              <a:buNone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書かれた　　　　　太宰治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によって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be made of 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「～で作られる」 （原料が見てわかるようなとき）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Kiritampo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is made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of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rice.</a:t>
            </a:r>
          </a:p>
          <a:p>
            <a:pPr marL="0" indent="0">
              <a:buNone/>
            </a:pP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作られる　　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米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③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be made from 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～「～から作られる」（原料が見てわからないとき）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Mochi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is made 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from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rice.</a:t>
            </a:r>
          </a:p>
          <a:p>
            <a:pPr marL="0" indent="0">
              <a:buNone/>
            </a:pP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          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作られる　　米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から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algn="r">
              <a:buNone/>
            </a:pP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ほかにもあります。受験用テキスト</a:t>
            </a:r>
            <a:r>
              <a:rPr lang="ja-JP" altLang="en-US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ｐ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98</a:t>
            </a:r>
            <a:r>
              <a:rPr lang="ja-JP" altLang="en-US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，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99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でチェック！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185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/>
          <p:cNvSpPr txBox="1">
            <a:spLocks/>
          </p:cNvSpPr>
          <p:nvPr/>
        </p:nvSpPr>
        <p:spPr>
          <a:xfrm>
            <a:off x="2457628" y="442366"/>
            <a:ext cx="7518367" cy="8960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Put it into Japanese</a:t>
            </a:r>
            <a:r>
              <a:rPr lang="ja-JP" alt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！</a:t>
            </a:r>
            <a:endParaRPr lang="ja-JP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タイトル 1"/>
          <p:cNvSpPr txBox="1">
            <a:spLocks/>
          </p:cNvSpPr>
          <p:nvPr/>
        </p:nvSpPr>
        <p:spPr>
          <a:xfrm>
            <a:off x="744583" y="1802671"/>
            <a:ext cx="10215154" cy="90134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Venice          </a:t>
            </a:r>
            <a:r>
              <a:rPr lang="en-US" altLang="ja-JP" sz="4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visited </a:t>
            </a:r>
            <a:r>
              <a:rPr lang="en-US" altLang="ja-JP" sz="4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en-US" altLang="ja-JP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many tourists.</a:t>
            </a:r>
            <a:endParaRPr lang="ja-JP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744582" y="2817220"/>
            <a:ext cx="10476412" cy="9013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Arial" panose="020B0604020202020204" pitchFamily="34" charset="0"/>
              </a:rPr>
              <a:t>ヴェネチアは多くの観光客によって</a:t>
            </a:r>
            <a:r>
              <a:rPr lang="ja-JP" altLang="en-US" sz="48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Arial" panose="020B0604020202020204" pitchFamily="34" charset="0"/>
              </a:rPr>
              <a:t>訪れられている</a:t>
            </a: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Arial" panose="020B0604020202020204" pitchFamily="34" charset="0"/>
              </a:rPr>
              <a:t>。</a:t>
            </a:r>
            <a:endParaRPr lang="ja-JP" altLang="en-US" sz="4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744583" y="4280259"/>
            <a:ext cx="10476411" cy="90134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Venice</a:t>
            </a:r>
            <a:r>
              <a:rPr lang="ja-JP" alt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4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n-US" altLang="ja-JP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4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visited </a:t>
            </a:r>
            <a:r>
              <a:rPr lang="en-US" altLang="ja-JP" sz="4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en-US" altLang="ja-JP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many tourists.</a:t>
            </a:r>
            <a:endParaRPr lang="ja-JP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744582" y="5292627"/>
            <a:ext cx="10476412" cy="9013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Arial" panose="020B0604020202020204" pitchFamily="34" charset="0"/>
              </a:rPr>
              <a:t>ヴェネチアは多くの観光客によって</a:t>
            </a:r>
            <a:r>
              <a:rPr lang="ja-JP" altLang="en-US" sz="48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Arial" panose="020B0604020202020204" pitchFamily="34" charset="0"/>
              </a:rPr>
              <a:t>訪れられ</a:t>
            </a:r>
            <a:r>
              <a:rPr lang="ja-JP" altLang="en-US" sz="48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Arial" panose="020B0604020202020204" pitchFamily="34" charset="0"/>
              </a:rPr>
              <a:t>る</a:t>
            </a:r>
            <a:r>
              <a:rPr lang="ja-JP" altLang="en-US" sz="4800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Arial" panose="020B0604020202020204" pitchFamily="34" charset="0"/>
              </a:rPr>
              <a:t>だろう</a:t>
            </a: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Arial" panose="020B0604020202020204" pitchFamily="34" charset="0"/>
              </a:rPr>
              <a:t>。</a:t>
            </a:r>
            <a:endParaRPr lang="ja-JP" altLang="en-US" sz="4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" name="下矢印 1"/>
          <p:cNvSpPr/>
          <p:nvPr/>
        </p:nvSpPr>
        <p:spPr>
          <a:xfrm>
            <a:off x="4167052" y="2481396"/>
            <a:ext cx="222069" cy="19855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965542" y="2711644"/>
            <a:ext cx="8609531" cy="1084211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prstDash val="sysDot"/>
          </a:ln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Arial" panose="020B0604020202020204" pitchFamily="34" charset="0"/>
              </a:rPr>
              <a:t>will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Arial" panose="020B0604020202020204" pitchFamily="34" charset="0"/>
              </a:rPr>
              <a:t>など</a:t>
            </a: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Arial" panose="020B0604020202020204" pitchFamily="34" charset="0"/>
              </a:rPr>
              <a:t>の</a:t>
            </a:r>
            <a:r>
              <a:rPr lang="ja-JP" altLang="en-US" sz="4800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Arial" panose="020B0604020202020204" pitchFamily="34" charset="0"/>
              </a:rPr>
              <a:t>助動詞</a:t>
            </a: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Arial" panose="020B0604020202020204" pitchFamily="34" charset="0"/>
              </a:rPr>
              <a:t>＋</a:t>
            </a:r>
            <a:r>
              <a:rPr lang="ja-JP" altLang="en-US" sz="4800" dirty="0" smtClean="0">
                <a:solidFill>
                  <a:srgbClr val="92D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Arial" panose="020B0604020202020204" pitchFamily="34" charset="0"/>
              </a:rPr>
              <a:t>動詞の原形</a:t>
            </a:r>
            <a:endParaRPr lang="en-US" altLang="ja-JP" sz="4800" dirty="0" smtClean="0">
              <a:solidFill>
                <a:srgbClr val="92D05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Arial" panose="020B0604020202020204" pitchFamily="34" charset="0"/>
            </a:endParaRPr>
          </a:p>
          <a:p>
            <a:pPr algn="l"/>
            <a:r>
              <a:rPr lang="ja-JP" altLang="en-US" sz="4800" dirty="0" smtClean="0">
                <a:solidFill>
                  <a:srgbClr val="92D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Arial" panose="020B0604020202020204" pitchFamily="34" charset="0"/>
              </a:rPr>
              <a:t>                        （</a:t>
            </a:r>
            <a:r>
              <a:rPr lang="en-US" altLang="ja-JP" sz="4800" dirty="0" smtClean="0">
                <a:solidFill>
                  <a:srgbClr val="92D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Arial" panose="020B0604020202020204" pitchFamily="34" charset="0"/>
              </a:rPr>
              <a:t>be</a:t>
            </a:r>
            <a:r>
              <a:rPr lang="ja-JP" altLang="en-US" sz="4800" dirty="0" smtClean="0">
                <a:solidFill>
                  <a:srgbClr val="92D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Arial" panose="020B0604020202020204" pitchFamily="34" charset="0"/>
              </a:rPr>
              <a:t>動詞の原形は</a:t>
            </a:r>
            <a:r>
              <a:rPr lang="en-US" altLang="ja-JP" sz="4800" dirty="0" smtClean="0">
                <a:solidFill>
                  <a:srgbClr val="92D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Arial" panose="020B0604020202020204" pitchFamily="34" charset="0"/>
              </a:rPr>
              <a:t>be)</a:t>
            </a:r>
            <a:endParaRPr lang="ja-JP" altLang="en-US" sz="4800" dirty="0">
              <a:solidFill>
                <a:srgbClr val="92D05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889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4" grpId="0"/>
      <p:bldP spid="7" grpId="0" animBg="1"/>
      <p:bldP spid="10" grpId="0"/>
      <p:bldP spid="11" grpId="0" animBg="1"/>
      <p:bldP spid="2" grpId="0" animBg="1"/>
      <p:bldP spid="12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236</Words>
  <Application>Microsoft Office PowerPoint</Application>
  <PresentationFormat>ワイド画面</PresentationFormat>
  <Paragraphs>69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5" baseType="lpstr">
      <vt:lpstr>HGP創英角ﾎﾟｯﾌﾟ体</vt:lpstr>
      <vt:lpstr>HG創英角ﾎﾟｯﾌﾟ体</vt:lpstr>
      <vt:lpstr>Meiryo UI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What is this？</vt:lpstr>
      <vt:lpstr>What is this？</vt:lpstr>
      <vt:lpstr>「受け身」でよく使われる単語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Quiz!  What is common among them?</dc:title>
  <dc:creator>八峰町教育委員会</dc:creator>
  <cp:lastModifiedBy>OMI SHOKO</cp:lastModifiedBy>
  <cp:revision>27</cp:revision>
  <cp:lastPrinted>2021-04-08T22:14:01Z</cp:lastPrinted>
  <dcterms:created xsi:type="dcterms:W3CDTF">2021-03-09T00:12:14Z</dcterms:created>
  <dcterms:modified xsi:type="dcterms:W3CDTF">2022-04-24T08:52:51Z</dcterms:modified>
</cp:coreProperties>
</file>