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6" r:id="rId5"/>
    <p:sldId id="264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86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6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59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99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7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55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02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90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C97D-5D9C-4033-B6A0-CC5E3A599ACD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A948-9418-4725-8E3D-5F8CA44A72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16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吹き出し 12"/>
          <p:cNvSpPr/>
          <p:nvPr/>
        </p:nvSpPr>
        <p:spPr>
          <a:xfrm>
            <a:off x="5835038" y="2070229"/>
            <a:ext cx="4271555" cy="1320464"/>
          </a:xfrm>
          <a:prstGeom prst="wedgeRoundRectCallout">
            <a:avLst>
              <a:gd name="adj1" fmla="val 68688"/>
              <a:gd name="adj2" fmla="val 168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4400" dirty="0" smtClean="0">
                <a:latin typeface="NHHandwriting Medium" panose="020F0500000000000000" pitchFamily="34" charset="0"/>
              </a:rPr>
              <a:t>I ...</a:t>
            </a:r>
            <a:endParaRPr kumimoji="1" lang="ja-JP" altLang="en-US" sz="4400" dirty="0">
              <a:latin typeface="NHHandwriting Medium" panose="020F0500000000000000" pitchFamily="34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080191" y="425998"/>
            <a:ext cx="8036100" cy="1607007"/>
          </a:xfrm>
          <a:prstGeom prst="wedgeRoundRectCallout">
            <a:avLst>
              <a:gd name="adj1" fmla="val -42592"/>
              <a:gd name="adj2" fmla="val 7105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63193" y="585332"/>
            <a:ext cx="7704075" cy="1325563"/>
          </a:xfrm>
        </p:spPr>
        <p:txBody>
          <a:bodyPr/>
          <a:lstStyle/>
          <a:p>
            <a:r>
              <a:rPr kumimoji="1" lang="en-US" altLang="ja-JP" dirty="0" smtClean="0">
                <a:latin typeface="NHHandwriting Medium" panose="020F0500000000000000" pitchFamily="34" charset="0"/>
              </a:rPr>
              <a:t>What did you do </a:t>
            </a:r>
            <a:br>
              <a:rPr kumimoji="1" lang="en-US" altLang="ja-JP" dirty="0" smtClean="0">
                <a:latin typeface="NHHandwriting Medium" panose="020F0500000000000000" pitchFamily="34" charset="0"/>
              </a:rPr>
            </a:br>
            <a:r>
              <a:rPr lang="en-US" altLang="ja-JP" dirty="0">
                <a:latin typeface="NHHandwriting Medium" panose="020F0500000000000000" pitchFamily="34" charset="0"/>
              </a:rPr>
              <a:t> </a:t>
            </a:r>
            <a:r>
              <a:rPr lang="en-US" altLang="ja-JP" dirty="0" smtClean="0">
                <a:latin typeface="NHHandwriting Medium" panose="020F0500000000000000" pitchFamily="34" charset="0"/>
              </a:rPr>
              <a:t>  </a:t>
            </a:r>
            <a:r>
              <a:rPr kumimoji="1" lang="en-US" altLang="ja-JP" dirty="0" smtClean="0">
                <a:latin typeface="NHHandwriting Medium" panose="020F0500000000000000" pitchFamily="34" charset="0"/>
              </a:rPr>
              <a:t>during winter vacation</a:t>
            </a:r>
            <a:r>
              <a:rPr kumimoji="1" lang="ja-JP" altLang="en-US" dirty="0" smtClean="0">
                <a:latin typeface="NHHandwriting Medium" panose="020F0500000000000000" pitchFamily="34" charset="0"/>
              </a:rPr>
              <a:t>？</a:t>
            </a:r>
            <a:endParaRPr kumimoji="1" lang="ja-JP" altLang="en-US" dirty="0">
              <a:latin typeface="NHHandwriting Medium" panose="020F0500000000000000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31" y="4181581"/>
            <a:ext cx="2516581" cy="2516581"/>
          </a:xfrm>
          <a:prstGeom prst="rect">
            <a:avLst/>
          </a:prstGeom>
        </p:spPr>
      </p:pic>
      <p:sp>
        <p:nvSpPr>
          <p:cNvPr id="17" name="コンテンツ プレースホルダー 4"/>
          <p:cNvSpPr txBox="1">
            <a:spLocks/>
          </p:cNvSpPr>
          <p:nvPr/>
        </p:nvSpPr>
        <p:spPr>
          <a:xfrm>
            <a:off x="4076280" y="5783350"/>
            <a:ext cx="4218275" cy="5773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play</a:t>
            </a:r>
            <a:r>
              <a:rPr lang="en-US" altLang="ja-JP" sz="4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 </a:t>
            </a:r>
            <a:r>
              <a:rPr lang="en-US" altLang="ja-JP" sz="4000" dirty="0">
                <a:latin typeface="NHHandwriting Medium" panose="020F0500000000000000" pitchFamily="34" charset="0"/>
              </a:rPr>
              <a:t>games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18" name="コンテンツ プレースホルダー 4"/>
          <p:cNvSpPr txBox="1">
            <a:spLocks/>
          </p:cNvSpPr>
          <p:nvPr/>
        </p:nvSpPr>
        <p:spPr>
          <a:xfrm>
            <a:off x="7649378" y="3252631"/>
            <a:ext cx="4218275" cy="140014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visit</a:t>
            </a:r>
            <a:r>
              <a:rPr lang="en-US" altLang="ja-JP" sz="4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</a:t>
            </a:r>
            <a:r>
              <a:rPr lang="en-US" altLang="ja-JP" sz="4000" dirty="0" smtClean="0">
                <a:latin typeface="NHHandwriting Medium" panose="020F0500000000000000" pitchFamily="34" charset="0"/>
              </a:rPr>
              <a:t> my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grandparents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20" name="コンテンツ プレースホルダー 4"/>
          <p:cNvSpPr txBox="1">
            <a:spLocks/>
          </p:cNvSpPr>
          <p:nvPr/>
        </p:nvSpPr>
        <p:spPr>
          <a:xfrm>
            <a:off x="453462" y="3175445"/>
            <a:ext cx="4218275" cy="6686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watch</a:t>
            </a:r>
            <a:r>
              <a:rPr lang="en-US" altLang="ja-JP" sz="4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ed</a:t>
            </a:r>
            <a:r>
              <a:rPr lang="en-US" altLang="ja-JP" sz="4000" dirty="0" smtClean="0">
                <a:latin typeface="NHHandwriting Medium" panose="020F0500000000000000" pitchFamily="34" charset="0"/>
              </a:rPr>
              <a:t> TV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pic>
        <p:nvPicPr>
          <p:cNvPr id="3" name="図 2" descr="大晦日の過ごし方。家族、夫婦でのんびりまったり過ごす方法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6" y="3840662"/>
            <a:ext cx="2857500" cy="2857500"/>
          </a:xfrm>
          <a:prstGeom prst="rect">
            <a:avLst/>
          </a:prstGeom>
        </p:spPr>
      </p:pic>
      <p:pic>
        <p:nvPicPr>
          <p:cNvPr id="21" name="図 20" descr="【日常】おじいちゃん、おばあちゃんの家へ行くのが楽しみ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07" y="4340552"/>
            <a:ext cx="2722772" cy="21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17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吹き出し 12"/>
          <p:cNvSpPr/>
          <p:nvPr/>
        </p:nvSpPr>
        <p:spPr>
          <a:xfrm>
            <a:off x="5978729" y="1544864"/>
            <a:ext cx="4271555" cy="1320464"/>
          </a:xfrm>
          <a:prstGeom prst="wedgeRoundRectCallout">
            <a:avLst>
              <a:gd name="adj1" fmla="val 68688"/>
              <a:gd name="adj2" fmla="val 168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4400" dirty="0" smtClean="0">
                <a:latin typeface="NHHandwriting Medium" panose="020F0500000000000000" pitchFamily="34" charset="0"/>
              </a:rPr>
              <a:t>It </a:t>
            </a:r>
            <a:r>
              <a:rPr lang="en-US" altLang="ja-JP" sz="44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sz="4400" dirty="0" smtClean="0">
                <a:latin typeface="NHHandwriting Medium" panose="020F0500000000000000" pitchFamily="34" charset="0"/>
              </a:rPr>
              <a:t>...</a:t>
            </a:r>
            <a:endParaRPr kumimoji="1" lang="ja-JP" altLang="en-US" sz="4400" dirty="0">
              <a:latin typeface="NHHandwriting Medium" panose="020F0500000000000000" pitchFamily="34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988751" y="374454"/>
            <a:ext cx="4802449" cy="1607007"/>
          </a:xfrm>
          <a:prstGeom prst="wedgeRoundRectCallout">
            <a:avLst>
              <a:gd name="adj1" fmla="val -42592"/>
              <a:gd name="adj2" fmla="val 7105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441500" y="590109"/>
            <a:ext cx="4032262" cy="1325563"/>
          </a:xfrm>
        </p:spPr>
        <p:txBody>
          <a:bodyPr/>
          <a:lstStyle/>
          <a:p>
            <a:r>
              <a:rPr lang="en-US" altLang="ja-JP" dirty="0" smtClean="0">
                <a:latin typeface="NHHandwriting Medium" panose="020F0500000000000000" pitchFamily="34" charset="0"/>
              </a:rPr>
              <a:t>How </a:t>
            </a:r>
            <a:r>
              <a:rPr lang="en-US" altLang="ja-JP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dirty="0" smtClean="0">
                <a:latin typeface="NHHandwriting Medium" panose="020F0500000000000000" pitchFamily="34" charset="0"/>
              </a:rPr>
              <a:t> it?</a:t>
            </a:r>
            <a:endParaRPr kumimoji="1" lang="ja-JP" altLang="en-US" dirty="0">
              <a:latin typeface="NHHandwriting Medium" panose="020F0500000000000000" pitchFamily="34" charset="0"/>
            </a:endParaRPr>
          </a:p>
        </p:txBody>
      </p:sp>
      <p:sp>
        <p:nvSpPr>
          <p:cNvPr id="17" name="コンテンツ プレースホルダー 4"/>
          <p:cNvSpPr txBox="1">
            <a:spLocks/>
          </p:cNvSpPr>
          <p:nvPr/>
        </p:nvSpPr>
        <p:spPr>
          <a:xfrm>
            <a:off x="4919909" y="5539269"/>
            <a:ext cx="2611903" cy="82145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fun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18" name="コンテンツ プレースホルダー 4"/>
          <p:cNvSpPr txBox="1">
            <a:spLocks/>
          </p:cNvSpPr>
          <p:nvPr/>
        </p:nvSpPr>
        <p:spPr>
          <a:xfrm>
            <a:off x="8206291" y="3854068"/>
            <a:ext cx="3419652" cy="8121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boring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20" name="コンテンツ プレースホルダー 4"/>
          <p:cNvSpPr txBox="1">
            <a:spLocks/>
          </p:cNvSpPr>
          <p:nvPr/>
        </p:nvSpPr>
        <p:spPr>
          <a:xfrm>
            <a:off x="453462" y="3175445"/>
            <a:ext cx="3791967" cy="6686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exciting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pic>
        <p:nvPicPr>
          <p:cNvPr id="5" name="図 4" descr="Pin by Carolyn Nix on Smiley | Excited face emoji, Excited emoji, Funny emoji fa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1" y="4010023"/>
            <a:ext cx="2377440" cy="2377440"/>
          </a:xfrm>
          <a:prstGeom prst="rect">
            <a:avLst/>
          </a:prstGeom>
        </p:spPr>
      </p:pic>
      <p:pic>
        <p:nvPicPr>
          <p:cNvPr id="6" name="図 5" descr="Words vs emojis: why Boris’ Brexit Bill didn’t have an emoji in sight - McOnie Agenc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57" y="3646289"/>
            <a:ext cx="2342606" cy="1637384"/>
          </a:xfrm>
          <a:prstGeom prst="rect">
            <a:avLst/>
          </a:prstGeom>
        </p:spPr>
      </p:pic>
      <p:pic>
        <p:nvPicPr>
          <p:cNvPr id="8" name="図 7" descr="Bored Smiley | Emoji images, Emoticon, Boring emoj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70" y="4679515"/>
            <a:ext cx="2333690" cy="18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吹き出し 12"/>
          <p:cNvSpPr/>
          <p:nvPr/>
        </p:nvSpPr>
        <p:spPr>
          <a:xfrm>
            <a:off x="6250675" y="4467065"/>
            <a:ext cx="4264926" cy="1712386"/>
          </a:xfrm>
          <a:prstGeom prst="wedgeRoundRectCallout">
            <a:avLst>
              <a:gd name="adj1" fmla="val 68688"/>
              <a:gd name="adj2" fmla="val 168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4400" dirty="0" smtClean="0">
                <a:latin typeface="NHHandwriting Medium" panose="020F0500000000000000" pitchFamily="34" charset="0"/>
              </a:rPr>
              <a:t>Yes, I did.</a:t>
            </a:r>
          </a:p>
          <a:p>
            <a:r>
              <a:rPr kumimoji="1" lang="en-US" altLang="ja-JP" sz="4400" dirty="0" smtClean="0">
                <a:latin typeface="NHHandwriting Medium" panose="020F0500000000000000" pitchFamily="34" charset="0"/>
              </a:rPr>
              <a:t>No, I didn’t.</a:t>
            </a:r>
            <a:endParaRPr kumimoji="1" lang="ja-JP" altLang="en-US" sz="4400" dirty="0">
              <a:latin typeface="NHHandwriting Medium" panose="020F0500000000000000" pitchFamily="34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080191" y="425998"/>
            <a:ext cx="5874791" cy="1607007"/>
          </a:xfrm>
          <a:prstGeom prst="wedgeRoundRectCallout">
            <a:avLst>
              <a:gd name="adj1" fmla="val -56826"/>
              <a:gd name="adj2" fmla="val 5467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63193" y="585332"/>
            <a:ext cx="5944189" cy="1325563"/>
          </a:xfrm>
        </p:spPr>
        <p:txBody>
          <a:bodyPr/>
          <a:lstStyle/>
          <a:p>
            <a:r>
              <a:rPr lang="en-US" altLang="ja-JP" dirty="0" smtClean="0">
                <a:latin typeface="NHHandwriting Medium" panose="020F0500000000000000" pitchFamily="34" charset="0"/>
              </a:rPr>
              <a:t>Did you eat soba?</a:t>
            </a:r>
            <a:endParaRPr kumimoji="1" lang="ja-JP" altLang="en-US" dirty="0">
              <a:latin typeface="NHHandwriting Medium" panose="020F0500000000000000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648691" y="2192339"/>
            <a:ext cx="4488872" cy="2689784"/>
          </a:xfrm>
          <a:prstGeom prst="wedgeRoundRectCallout">
            <a:avLst>
              <a:gd name="adj1" fmla="val -62654"/>
              <a:gd name="adj2" fmla="val 27792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[フリー写真] 天ぷらそばでアハ体験 - GAHAG | 著作権フリー写真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43" y="2567658"/>
            <a:ext cx="2866896" cy="21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吹き出し 12"/>
          <p:cNvSpPr/>
          <p:nvPr/>
        </p:nvSpPr>
        <p:spPr>
          <a:xfrm>
            <a:off x="5978729" y="1544864"/>
            <a:ext cx="4271555" cy="1320464"/>
          </a:xfrm>
          <a:prstGeom prst="wedgeRoundRectCallout">
            <a:avLst>
              <a:gd name="adj1" fmla="val 68688"/>
              <a:gd name="adj2" fmla="val 168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4400" dirty="0" smtClean="0">
                <a:latin typeface="NHHandwriting Medium" panose="020F0500000000000000" pitchFamily="34" charset="0"/>
              </a:rPr>
              <a:t>It </a:t>
            </a:r>
            <a:r>
              <a:rPr lang="en-US" altLang="ja-JP" sz="44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sz="4400" dirty="0" smtClean="0">
                <a:latin typeface="NHHandwriting Medium" panose="020F0500000000000000" pitchFamily="34" charset="0"/>
              </a:rPr>
              <a:t>...</a:t>
            </a:r>
            <a:endParaRPr kumimoji="1" lang="ja-JP" altLang="en-US" sz="4400" dirty="0">
              <a:latin typeface="NHHandwriting Medium" panose="020F0500000000000000" pitchFamily="34" charset="0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988751" y="374454"/>
            <a:ext cx="4197203" cy="1607007"/>
          </a:xfrm>
          <a:prstGeom prst="wedgeRoundRectCallout">
            <a:avLst>
              <a:gd name="adj1" fmla="val -42592"/>
              <a:gd name="adj2" fmla="val 71059"/>
              <a:gd name="adj3" fmla="val 16667"/>
            </a:avLst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63193" y="585332"/>
            <a:ext cx="7704075" cy="1325563"/>
          </a:xfrm>
        </p:spPr>
        <p:txBody>
          <a:bodyPr/>
          <a:lstStyle/>
          <a:p>
            <a:r>
              <a:rPr lang="en-US" altLang="ja-JP" dirty="0" smtClean="0">
                <a:latin typeface="NHHandwriting Medium" panose="020F0500000000000000" pitchFamily="34" charset="0"/>
              </a:rPr>
              <a:t>How </a:t>
            </a:r>
            <a:r>
              <a:rPr lang="en-US" altLang="ja-JP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dirty="0" smtClean="0">
                <a:latin typeface="NHHandwriting Medium" panose="020F0500000000000000" pitchFamily="34" charset="0"/>
              </a:rPr>
              <a:t> it?</a:t>
            </a:r>
            <a:endParaRPr kumimoji="1" lang="ja-JP" altLang="en-US" dirty="0">
              <a:latin typeface="NHHandwriting Medium" panose="020F0500000000000000" pitchFamily="34" charset="0"/>
            </a:endParaRPr>
          </a:p>
        </p:txBody>
      </p:sp>
      <p:sp>
        <p:nvSpPr>
          <p:cNvPr id="17" name="コンテンツ プレースホルダー 4"/>
          <p:cNvSpPr txBox="1">
            <a:spLocks/>
          </p:cNvSpPr>
          <p:nvPr/>
        </p:nvSpPr>
        <p:spPr>
          <a:xfrm>
            <a:off x="4475019" y="5539269"/>
            <a:ext cx="3056794" cy="82145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delicious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18" name="コンテンツ プレースホルダー 4"/>
          <p:cNvSpPr txBox="1">
            <a:spLocks/>
          </p:cNvSpPr>
          <p:nvPr/>
        </p:nvSpPr>
        <p:spPr>
          <a:xfrm>
            <a:off x="8206291" y="3854068"/>
            <a:ext cx="3419652" cy="8121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not so good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sp>
        <p:nvSpPr>
          <p:cNvPr id="20" name="コンテンツ プレースホルダー 4"/>
          <p:cNvSpPr txBox="1">
            <a:spLocks/>
          </p:cNvSpPr>
          <p:nvPr/>
        </p:nvSpPr>
        <p:spPr>
          <a:xfrm>
            <a:off x="453462" y="3175445"/>
            <a:ext cx="3791967" cy="66869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4000" dirty="0" smtClean="0">
                <a:latin typeface="NHHandwriting Medium" panose="020F0500000000000000" pitchFamily="34" charset="0"/>
              </a:rPr>
              <a:t>good</a:t>
            </a:r>
            <a:endParaRPr lang="ja-JP" altLang="en-US" sz="4000" dirty="0">
              <a:latin typeface="NHHandwriting Medium" panose="020F0500000000000000" pitchFamily="34" charset="0"/>
            </a:endParaRPr>
          </a:p>
        </p:txBody>
      </p:sp>
      <p:pic>
        <p:nvPicPr>
          <p:cNvPr id="2" name="図 1" descr="Download Slightly Smiling Emoji Icon | Ios emoji, Smiley emoji, Desenho de emoj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02" y="4273594"/>
            <a:ext cx="1676400" cy="1676400"/>
          </a:xfrm>
          <a:prstGeom prst="rect">
            <a:avLst/>
          </a:prstGeom>
        </p:spPr>
      </p:pic>
      <p:pic>
        <p:nvPicPr>
          <p:cNvPr id="3" name="図 2" descr="Face Savouring Delicious Food Emoji (U+1F60B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79" y="3684030"/>
            <a:ext cx="1784673" cy="1784673"/>
          </a:xfrm>
          <a:prstGeom prst="rect">
            <a:avLst/>
          </a:prstGeom>
        </p:spPr>
      </p:pic>
      <p:pic>
        <p:nvPicPr>
          <p:cNvPr id="9" name="図 8" descr="Persevering Emoji [Free Download iPhone Emojis] | Emoji Isl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78" y="4773283"/>
            <a:ext cx="1763270" cy="17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933807" y="531015"/>
            <a:ext cx="11022665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latin typeface="NHHandwriting Medium" panose="020F0500000000000000" pitchFamily="34" charset="0"/>
              </a:rPr>
              <a:t>It </a:t>
            </a:r>
            <a:r>
              <a:rPr lang="ja-JP" altLang="en-US" sz="6000" dirty="0" smtClean="0">
                <a:latin typeface="NHHandwriting Medium" panose="020F0500000000000000" pitchFamily="34" charset="0"/>
              </a:rPr>
              <a:t>　</a:t>
            </a:r>
            <a:r>
              <a:rPr lang="en-US" altLang="ja-JP" sz="6000" dirty="0" smtClean="0">
                <a:latin typeface="NHHandwriting Medium" panose="020F0500000000000000" pitchFamily="34" charset="0"/>
              </a:rPr>
              <a:t>is delicious.</a:t>
            </a:r>
          </a:p>
          <a:p>
            <a:r>
              <a:rPr lang="ja-JP" altLang="en-US" sz="6000" dirty="0">
                <a:latin typeface="NHHandwriting Medium" panose="020F0500000000000000" pitchFamily="34" charset="0"/>
              </a:rPr>
              <a:t>　</a:t>
            </a:r>
            <a:r>
              <a:rPr lang="ja-JP" altLang="en-US" sz="6000" dirty="0" smtClean="0">
                <a:latin typeface="NHHandwriting Medium" panose="020F0500000000000000" pitchFamily="34" charset="0"/>
              </a:rPr>
              <a:t>　　　　　　　　　（それはおいしい。）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933807" y="2706798"/>
            <a:ext cx="10828702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latin typeface="NHHandwriting Medium" panose="020F0500000000000000" pitchFamily="34" charset="0"/>
              </a:rPr>
              <a:t>It </a:t>
            </a:r>
            <a:r>
              <a:rPr lang="en-US" altLang="ja-JP" sz="6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sz="6000" dirty="0" smtClean="0">
                <a:latin typeface="NHHandwriting Medium" panose="020F0500000000000000" pitchFamily="34" charset="0"/>
              </a:rPr>
              <a:t> delicious.</a:t>
            </a:r>
          </a:p>
          <a:p>
            <a:r>
              <a:rPr lang="ja-JP" altLang="en-US" sz="6000" dirty="0" smtClean="0">
                <a:latin typeface="NHHandwriting Medium" panose="020F0500000000000000" pitchFamily="34" charset="0"/>
              </a:rPr>
              <a:t>　　　　　　　（それはおいし</a:t>
            </a:r>
            <a:r>
              <a:rPr lang="ja-JP" altLang="en-US" sz="6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かった</a:t>
            </a:r>
            <a:r>
              <a:rPr lang="ja-JP" altLang="en-US" sz="6000" dirty="0" smtClean="0">
                <a:latin typeface="NHHandwriting Medium" panose="020F0500000000000000" pitchFamily="34" charset="0"/>
              </a:rPr>
              <a:t>。）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1321131" y="4730181"/>
            <a:ext cx="10054053" cy="14213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800" dirty="0" smtClean="0">
                <a:latin typeface="NHHandwriting Medium" panose="020F0500000000000000" pitchFamily="34" charset="0"/>
              </a:rPr>
              <a:t>be</a:t>
            </a:r>
            <a:r>
              <a:rPr lang="ja-JP" altLang="en-US" sz="4800" dirty="0" smtClean="0">
                <a:latin typeface="NHHandwriting Medium" panose="020F0500000000000000" pitchFamily="34" charset="0"/>
              </a:rPr>
              <a:t>動詞にも</a:t>
            </a:r>
            <a:r>
              <a:rPr lang="ja-JP" altLang="en-US" sz="48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過去形</a:t>
            </a:r>
            <a:r>
              <a:rPr lang="ja-JP" altLang="en-US" sz="4800" dirty="0" smtClean="0">
                <a:latin typeface="NHHandwriting Medium" panose="020F0500000000000000" pitchFamily="34" charset="0"/>
              </a:rPr>
              <a:t>がある！</a:t>
            </a:r>
            <a:endParaRPr lang="en-US" altLang="ja-JP" sz="4800" dirty="0">
              <a:latin typeface="NHHandwriting Medium" panose="020F0500000000000000" pitchFamily="34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2396836" y="1241684"/>
            <a:ext cx="387928" cy="146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3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933807" y="1092717"/>
            <a:ext cx="11022665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latin typeface="NHHandwriting Medium" panose="020F0500000000000000" pitchFamily="34" charset="0"/>
              </a:rPr>
              <a:t>I am eating sushi now.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1665316" y="2577413"/>
            <a:ext cx="855815" cy="146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785762" y="4105884"/>
            <a:ext cx="11022665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latin typeface="NHHandwriting Medium" panose="020F0500000000000000" pitchFamily="34" charset="0"/>
              </a:rPr>
              <a:t>I </a:t>
            </a:r>
            <a:r>
              <a:rPr lang="en-US" altLang="ja-JP" sz="6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sz="6000" dirty="0" smtClean="0">
                <a:latin typeface="NHHandwriting Medium" panose="020F0500000000000000" pitchFamily="34" charset="0"/>
              </a:rPr>
              <a:t> eating sushi then.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515796" y="1156074"/>
            <a:ext cx="11022665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err="1" smtClean="0">
                <a:latin typeface="NHHandwriting Medium" panose="020F0500000000000000" pitchFamily="34" charset="0"/>
              </a:rPr>
              <a:t>Kaito</a:t>
            </a:r>
            <a:r>
              <a:rPr lang="en-US" altLang="ja-JP" sz="6000" dirty="0" smtClean="0">
                <a:latin typeface="NHHandwriting Medium" panose="020F0500000000000000" pitchFamily="34" charset="0"/>
              </a:rPr>
              <a:t> is reading a book now.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2749533" y="2640770"/>
            <a:ext cx="855815" cy="146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352698" y="4105884"/>
            <a:ext cx="11455730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err="1" smtClean="0">
                <a:latin typeface="NHHandwriting Medium" panose="020F0500000000000000" pitchFamily="34" charset="0"/>
              </a:rPr>
              <a:t>Kaito</a:t>
            </a:r>
            <a:r>
              <a:rPr lang="en-US" altLang="ja-JP" sz="6000" dirty="0" smtClean="0">
                <a:latin typeface="NHHandwriting Medium" panose="020F0500000000000000" pitchFamily="34" charset="0"/>
              </a:rPr>
              <a:t> </a:t>
            </a:r>
            <a:r>
              <a:rPr lang="en-US" altLang="ja-JP" sz="6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sz="6000" dirty="0" smtClean="0">
                <a:latin typeface="NHHandwriting Medium" panose="020F0500000000000000" pitchFamily="34" charset="0"/>
              </a:rPr>
              <a:t> reading a book then.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600892" y="1301723"/>
            <a:ext cx="11787051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err="1" smtClean="0">
                <a:latin typeface="NHHandwriting Medium" panose="020F0500000000000000" pitchFamily="34" charset="0"/>
              </a:rPr>
              <a:t>Asami</a:t>
            </a:r>
            <a:r>
              <a:rPr lang="en-US" altLang="ja-JP" sz="4800" dirty="0" smtClean="0">
                <a:latin typeface="NHHandwriting Medium" panose="020F0500000000000000" pitchFamily="34" charset="0"/>
              </a:rPr>
              <a:t> is talking with her friends.</a:t>
            </a:r>
            <a:endParaRPr lang="en-US" altLang="ja-JP" sz="4800" dirty="0">
              <a:latin typeface="NHHandwriting Medium" panose="020F0500000000000000" pitchFamily="34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2684219" y="2514056"/>
            <a:ext cx="855815" cy="146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248195" y="3995708"/>
            <a:ext cx="12879978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err="1" smtClean="0">
                <a:latin typeface="NHHandwriting Medium" panose="020F0500000000000000" pitchFamily="34" charset="0"/>
              </a:rPr>
              <a:t>Asami</a:t>
            </a:r>
            <a:r>
              <a:rPr lang="en-US" altLang="ja-JP" sz="4800" dirty="0" smtClean="0">
                <a:latin typeface="NHHandwriting Medium" panose="020F0500000000000000" pitchFamily="34" charset="0"/>
              </a:rPr>
              <a:t> </a:t>
            </a:r>
            <a:r>
              <a:rPr lang="en-US" altLang="ja-JP" sz="48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was</a:t>
            </a:r>
            <a:r>
              <a:rPr lang="en-US" altLang="ja-JP" sz="4800" dirty="0" smtClean="0">
                <a:latin typeface="NHHandwriting Medium" panose="020F0500000000000000" pitchFamily="34" charset="0"/>
              </a:rPr>
              <a:t> talking with her friends.</a:t>
            </a:r>
            <a:endParaRPr lang="en-US" altLang="ja-JP" sz="4800" dirty="0"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3"/>
          <p:cNvSpPr txBox="1">
            <a:spLocks/>
          </p:cNvSpPr>
          <p:nvPr/>
        </p:nvSpPr>
        <p:spPr>
          <a:xfrm>
            <a:off x="933807" y="1092717"/>
            <a:ext cx="11022665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latin typeface="NHHandwriting Medium" panose="020F0500000000000000" pitchFamily="34" charset="0"/>
              </a:rPr>
              <a:t>Meg and I are playing games.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5074722" y="2577413"/>
            <a:ext cx="855815" cy="1465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3"/>
          <p:cNvSpPr txBox="1">
            <a:spLocks/>
          </p:cNvSpPr>
          <p:nvPr/>
        </p:nvSpPr>
        <p:spPr>
          <a:xfrm>
            <a:off x="509452" y="4105884"/>
            <a:ext cx="11298976" cy="14213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000" dirty="0" smtClean="0">
                <a:latin typeface="NHHandwriting Medium" panose="020F0500000000000000" pitchFamily="34" charset="0"/>
              </a:rPr>
              <a:t>Meg and I </a:t>
            </a:r>
            <a:r>
              <a:rPr lang="en-US" altLang="ja-JP" sz="6000" dirty="0" smtClean="0">
                <a:solidFill>
                  <a:srgbClr val="FF0000"/>
                </a:solidFill>
                <a:latin typeface="NHHandwriting Medium" panose="020F0500000000000000" pitchFamily="34" charset="0"/>
              </a:rPr>
              <a:t>were</a:t>
            </a:r>
            <a:r>
              <a:rPr lang="en-US" altLang="ja-JP" sz="6000" dirty="0" smtClean="0">
                <a:latin typeface="NHHandwriting Medium" panose="020F0500000000000000" pitchFamily="34" charset="0"/>
              </a:rPr>
              <a:t> playing games.</a:t>
            </a:r>
            <a:endParaRPr lang="en-US" altLang="ja-JP" sz="6000" dirty="0"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156</Words>
  <Application>Microsoft Office PowerPoint</Application>
  <PresentationFormat>ワイド画面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Calibri Light</vt:lpstr>
      <vt:lpstr>NHHandwriting Medium</vt:lpstr>
      <vt:lpstr>Office テーマ</vt:lpstr>
      <vt:lpstr>What did you do     during winter vacation？</vt:lpstr>
      <vt:lpstr>How was it?</vt:lpstr>
      <vt:lpstr>Did you eat soba?</vt:lpstr>
      <vt:lpstr>How was it?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you want to go?</dc:title>
  <dc:creator>OMI SHOKO</dc:creator>
  <cp:lastModifiedBy>teacher</cp:lastModifiedBy>
  <cp:revision>18</cp:revision>
  <dcterms:created xsi:type="dcterms:W3CDTF">2021-11-21T10:50:42Z</dcterms:created>
  <dcterms:modified xsi:type="dcterms:W3CDTF">2022-02-09T08:37:34Z</dcterms:modified>
</cp:coreProperties>
</file>