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86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6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59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02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99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07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55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02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90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6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C97D-5D9C-4033-B6A0-CC5E3A599ACD}" type="datetimeFigureOut">
              <a:rPr kumimoji="1" lang="ja-JP" altLang="en-US" smtClean="0"/>
              <a:t>2022/2/15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16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057400" y="1172482"/>
            <a:ext cx="7924800" cy="3935095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Where</a:t>
            </a:r>
            <a:r>
              <a:rPr lang="ja-JP" altLang="en-US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is</a:t>
            </a:r>
            <a:r>
              <a:rPr lang="ja-JP" altLang="en-US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this</a:t>
            </a:r>
            <a:r>
              <a:rPr lang="en-US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?</a:t>
            </a:r>
            <a:endParaRPr lang="ja-JP" sz="36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30382" y="365125"/>
            <a:ext cx="4218709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kumimoji="1" lang="ja-JP" altLang="en-US" dirty="0" smtClean="0"/>
              <a:t>応用編①疑問文</a:t>
            </a:r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23405" y="3592829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48096" y="2212544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there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a convenience store</a:t>
            </a:r>
          </a:p>
          <a:p>
            <a:r>
              <a:rPr lang="en-US" altLang="ja-JP" sz="5400" dirty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                                  near here?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630382" y="3592829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Comic Sans MS" panose="030F0702030302020204" pitchFamily="66" charset="0"/>
              </a:rPr>
              <a:t>（この近くにコンビニは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ありますか</a:t>
            </a:r>
            <a:r>
              <a:rPr lang="ja-JP" altLang="en-US" sz="5400" dirty="0" smtClean="0">
                <a:latin typeface="Comic Sans MS" panose="030F0702030302020204" pitchFamily="66" charset="0"/>
              </a:rPr>
              <a:t>？）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4" name="タイトル 2"/>
          <p:cNvSpPr txBox="1">
            <a:spLocks/>
          </p:cNvSpPr>
          <p:nvPr/>
        </p:nvSpPr>
        <p:spPr>
          <a:xfrm>
            <a:off x="3283131" y="4973114"/>
            <a:ext cx="7952905" cy="13255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（やっぱり）</a:t>
            </a:r>
            <a:r>
              <a:rPr lang="en-US" altLang="ja-JP" dirty="0" smtClean="0"/>
              <a:t>be</a:t>
            </a:r>
            <a:r>
              <a:rPr lang="ja-JP" altLang="en-US" dirty="0" smtClean="0"/>
              <a:t>動詞が前に出る！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09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30382" y="365125"/>
            <a:ext cx="10730345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kumimoji="1" lang="ja-JP" altLang="en-US" dirty="0" smtClean="0"/>
              <a:t>応用編②</a:t>
            </a:r>
            <a:r>
              <a:rPr kumimoji="1" lang="ja-JP" alt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疑問詞</a:t>
            </a:r>
            <a:r>
              <a:rPr kumimoji="1" lang="ja-JP" altLang="en-US" dirty="0" smtClean="0"/>
              <a:t>＋疑問文</a:t>
            </a:r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23405" y="3592829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48096" y="2212544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many schools 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there </a:t>
            </a:r>
          </a:p>
          <a:p>
            <a:r>
              <a:rPr lang="en-US" altLang="ja-JP" sz="5400" dirty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                                  in Noshiro?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630382" y="3592829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 smtClean="0">
                <a:latin typeface="Comic Sans MS" panose="030F0702030302020204" pitchFamily="66" charset="0"/>
              </a:rPr>
              <a:t>（能代市に学校は</a:t>
            </a:r>
            <a:r>
              <a:rPr lang="ja-JP" alt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いくつ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ありますか</a:t>
            </a:r>
            <a:r>
              <a:rPr lang="ja-JP" altLang="en-US" sz="5400" dirty="0" smtClean="0">
                <a:latin typeface="Comic Sans MS" panose="030F0702030302020204" pitchFamily="66" charset="0"/>
              </a:rPr>
              <a:t>？）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4" name="タイトル 2"/>
          <p:cNvSpPr txBox="1">
            <a:spLocks/>
          </p:cNvSpPr>
          <p:nvPr/>
        </p:nvSpPr>
        <p:spPr>
          <a:xfrm>
            <a:off x="3962400" y="4973114"/>
            <a:ext cx="7273636" cy="13255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（やっぱり）疑問詞が先頭！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26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863" y="822325"/>
            <a:ext cx="3058884" cy="1325563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高校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ja-JP" altLang="en-US" sz="2800" dirty="0"/>
              <a:t>能代</a:t>
            </a:r>
            <a:r>
              <a:rPr lang="ja-JP" altLang="en-US" sz="2800" dirty="0" smtClean="0"/>
              <a:t>高校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能代松陽高校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能代科学技術高校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8068" t="22232" r="81792" b="12053"/>
          <a:stretch/>
        </p:blipFill>
        <p:spPr>
          <a:xfrm>
            <a:off x="838200" y="365125"/>
            <a:ext cx="3918857" cy="48071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8067" t="25446" r="81592" b="16339"/>
          <a:stretch/>
        </p:blipFill>
        <p:spPr>
          <a:xfrm>
            <a:off x="4400006" y="365125"/>
            <a:ext cx="3894909" cy="4193812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8294915" y="4356119"/>
            <a:ext cx="3058884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合計</a:t>
            </a:r>
            <a:endParaRPr lang="en-US" altLang="ja-JP" sz="2800" dirty="0" smtClean="0"/>
          </a:p>
          <a:p>
            <a:r>
              <a:rPr lang="ja-JP" altLang="en-US" sz="6000" dirty="0" smtClean="0"/>
              <a:t>１７校！</a:t>
            </a:r>
            <a:endParaRPr lang="en-US" altLang="ja-JP" sz="6000" dirty="0" smtClean="0"/>
          </a:p>
          <a:p>
            <a:endParaRPr lang="ja-JP" altLang="en-US" sz="28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294915" y="2920613"/>
            <a:ext cx="3058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＋</a:t>
            </a:r>
            <a:endParaRPr lang="en-US" altLang="ja-JP" sz="2800" dirty="0" smtClean="0"/>
          </a:p>
          <a:p>
            <a:r>
              <a:rPr lang="ja-JP" altLang="en-US" sz="2800"/>
              <a:t>能代</a:t>
            </a:r>
            <a:r>
              <a:rPr lang="ja-JP" altLang="en-US" sz="2800" smtClean="0"/>
              <a:t>支援</a:t>
            </a:r>
            <a:r>
              <a:rPr lang="ja-JP" altLang="en-US" sz="2800" dirty="0"/>
              <a:t>学校</a:t>
            </a:r>
          </a:p>
        </p:txBody>
      </p:sp>
    </p:spTree>
    <p:extLst>
      <p:ext uri="{BB962C8B-B14F-4D97-AF65-F5344CB8AC3E}">
        <p14:creationId xmlns:p14="http://schemas.microsoft.com/office/powerpoint/2010/main" val="117795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30382" y="365125"/>
            <a:ext cx="4481945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kumimoji="1" lang="ja-JP" altLang="en-US" dirty="0" smtClean="0"/>
              <a:t>応用編③過去形</a:t>
            </a:r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23405" y="3592829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48096" y="2212544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omic Sans MS" panose="030F0702030302020204" pitchFamily="66" charset="0"/>
              </a:rPr>
              <a:t>There 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　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many children </a:t>
            </a:r>
          </a:p>
          <a:p>
            <a:r>
              <a:rPr lang="ja-JP" altLang="en-US" sz="5400" dirty="0" smtClean="0">
                <a:latin typeface="Comic Sans MS" panose="030F0702030302020204" pitchFamily="66" charset="0"/>
              </a:rPr>
              <a:t>　　　　　　　　　　　　　　　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10 years ago.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630382" y="3592829"/>
            <a:ext cx="11182399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 smtClean="0">
                <a:latin typeface="Comic Sans MS" panose="030F0702030302020204" pitchFamily="66" charset="0"/>
              </a:rPr>
              <a:t>１０年前は、たくさんの子供たちが</a:t>
            </a:r>
            <a:r>
              <a:rPr lang="ja-JP" alt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いた</a:t>
            </a:r>
            <a:r>
              <a:rPr lang="ja-JP" altLang="en-US" sz="4800" dirty="0" smtClean="0">
                <a:latin typeface="Comic Sans MS" panose="030F0702030302020204" pitchFamily="66" charset="0"/>
              </a:rPr>
              <a:t>のさ。</a:t>
            </a:r>
            <a:endParaRPr lang="ja-JP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14" name="タイトル 2"/>
          <p:cNvSpPr txBox="1">
            <a:spLocks/>
          </p:cNvSpPr>
          <p:nvPr/>
        </p:nvSpPr>
        <p:spPr>
          <a:xfrm>
            <a:off x="702920" y="4973114"/>
            <a:ext cx="10605654" cy="13255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be</a:t>
            </a:r>
            <a:r>
              <a:rPr lang="ja-JP" altLang="en-US" dirty="0" smtClean="0"/>
              <a:t>動詞を過去形にすると</a:t>
            </a:r>
            <a:r>
              <a:rPr lang="ja-JP" altLang="en-US" dirty="0" smtClean="0">
                <a:solidFill>
                  <a:srgbClr val="FF0000"/>
                </a:solidFill>
              </a:rPr>
              <a:t>「あった」「いた」</a:t>
            </a:r>
            <a:r>
              <a:rPr lang="ja-JP" altLang="en-US" dirty="0" smtClean="0"/>
              <a:t>という意味になる！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67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378823" y="1560058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　　</a:t>
            </a:r>
            <a:r>
              <a:rPr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cup </a:t>
            </a:r>
            <a:r>
              <a:rPr lang="en-US" altLang="ja-JP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the desk.</a:t>
            </a:r>
            <a:endParaRPr lang="ja-JP" altLang="en-US" sz="5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78823" y="483326"/>
            <a:ext cx="10839994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机</a:t>
            </a:r>
            <a:r>
              <a:rPr lang="ja-JP" alt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の上に</a:t>
            </a:r>
            <a:r>
              <a:rPr lang="ja-JP" altLang="en-US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カップが一個</a:t>
            </a:r>
            <a:r>
              <a:rPr lang="ja-JP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あります。</a:t>
            </a:r>
            <a:endParaRPr lang="ja-JP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図 6" descr="Vintage Mid-Century Walnut Desk by Hooker - EPO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3148149"/>
            <a:ext cx="4580708" cy="3435531"/>
          </a:xfrm>
          <a:prstGeom prst="rect">
            <a:avLst/>
          </a:prstGeom>
        </p:spPr>
      </p:pic>
      <p:pic>
        <p:nvPicPr>
          <p:cNvPr id="8" name="図 7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74" y="3357154"/>
            <a:ext cx="631445" cy="582113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 flipH="1">
            <a:off x="2008909" y="1219200"/>
            <a:ext cx="4253346" cy="66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4073236" y="1343891"/>
            <a:ext cx="845128" cy="540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008909" y="1343891"/>
            <a:ext cx="5264727" cy="540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62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372253" y="503736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　</a:t>
            </a:r>
            <a:r>
              <a:rPr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computer </a:t>
            </a:r>
            <a:r>
              <a:rPr lang="en-US" altLang="ja-JP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the desk.</a:t>
            </a:r>
            <a:endParaRPr lang="ja-JP" altLang="en-US" sz="5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図 6" descr="Vintage Mid-Century Walnut Desk by Hooker - EPO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3148149"/>
            <a:ext cx="4580708" cy="3435531"/>
          </a:xfrm>
          <a:prstGeom prst="rect">
            <a:avLst/>
          </a:prstGeom>
        </p:spPr>
      </p:pic>
      <p:pic>
        <p:nvPicPr>
          <p:cNvPr id="2" name="図 1" descr="Free photo Laptop Computer Technology Business Internet - Max Pixe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73" y="2458224"/>
            <a:ext cx="2201553" cy="15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4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372253" y="503736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ja-JP" alt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4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ja-JP" alt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48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two</a:t>
            </a:r>
            <a:r>
              <a:rPr lang="en-US" altLang="ja-JP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computer</a:t>
            </a:r>
            <a:r>
              <a:rPr lang="en-US" altLang="ja-JP" sz="48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 </a:t>
            </a:r>
            <a:r>
              <a:rPr lang="en-US" altLang="ja-JP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the desk.</a:t>
            </a:r>
            <a:endParaRPr lang="ja-JP" altLang="en-US" sz="4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図 6" descr="Vintage Mid-Century Walnut Desk by Hooker - EPO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3148149"/>
            <a:ext cx="4580708" cy="3435531"/>
          </a:xfrm>
          <a:prstGeom prst="rect">
            <a:avLst/>
          </a:prstGeom>
        </p:spPr>
      </p:pic>
      <p:pic>
        <p:nvPicPr>
          <p:cNvPr id="2" name="図 1" descr="Free photo Laptop Computer Technology Business Internet - Max Pixe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83" y="2569060"/>
            <a:ext cx="2201553" cy="1589246"/>
          </a:xfrm>
          <a:prstGeom prst="rect">
            <a:avLst/>
          </a:prstGeom>
        </p:spPr>
      </p:pic>
      <p:pic>
        <p:nvPicPr>
          <p:cNvPr id="6" name="図 5" descr="Free photo Laptop Computer Technology Business Internet - Max Pixe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18" y="2569060"/>
            <a:ext cx="2201553" cy="15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372253" y="712741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three</a:t>
            </a:r>
            <a:r>
              <a:rPr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cup</a:t>
            </a:r>
            <a:r>
              <a:rPr lang="en-US" altLang="ja-JP" sz="54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the desk.</a:t>
            </a:r>
            <a:endParaRPr lang="ja-JP" altLang="en-US" sz="5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図 6" descr="Vintage Mid-Century Walnut Desk by Hooker - EPO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20" y="2995749"/>
            <a:ext cx="4580708" cy="3435531"/>
          </a:xfrm>
          <a:prstGeom prst="rect">
            <a:avLst/>
          </a:prstGeom>
        </p:spPr>
      </p:pic>
      <p:pic>
        <p:nvPicPr>
          <p:cNvPr id="8" name="図 7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51" y="3246317"/>
            <a:ext cx="631445" cy="582113"/>
          </a:xfrm>
          <a:prstGeom prst="rect">
            <a:avLst/>
          </a:prstGeom>
        </p:spPr>
      </p:pic>
      <p:pic>
        <p:nvPicPr>
          <p:cNvPr id="6" name="図 5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79" y="3246318"/>
            <a:ext cx="631445" cy="582113"/>
          </a:xfrm>
          <a:prstGeom prst="rect">
            <a:avLst/>
          </a:prstGeom>
        </p:spPr>
      </p:pic>
      <p:pic>
        <p:nvPicPr>
          <p:cNvPr id="9" name="図 8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36" y="3246317"/>
            <a:ext cx="631445" cy="5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9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372253" y="712741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many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cup</a:t>
            </a:r>
            <a:r>
              <a:rPr lang="en-US" altLang="ja-JP" sz="54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the desk.</a:t>
            </a:r>
            <a:endParaRPr lang="ja-JP" altLang="en-US" sz="5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図 6" descr="Vintage Mid-Century Walnut Desk by Hooker - EPO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20" y="2995749"/>
            <a:ext cx="4580708" cy="3435531"/>
          </a:xfrm>
          <a:prstGeom prst="rect">
            <a:avLst/>
          </a:prstGeom>
        </p:spPr>
      </p:pic>
      <p:pic>
        <p:nvPicPr>
          <p:cNvPr id="8" name="図 7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51" y="3246317"/>
            <a:ext cx="631445" cy="582113"/>
          </a:xfrm>
          <a:prstGeom prst="rect">
            <a:avLst/>
          </a:prstGeom>
        </p:spPr>
      </p:pic>
      <p:pic>
        <p:nvPicPr>
          <p:cNvPr id="6" name="図 5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79" y="3246318"/>
            <a:ext cx="631445" cy="582113"/>
          </a:xfrm>
          <a:prstGeom prst="rect">
            <a:avLst/>
          </a:prstGeom>
        </p:spPr>
      </p:pic>
      <p:pic>
        <p:nvPicPr>
          <p:cNvPr id="9" name="図 8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36" y="3246317"/>
            <a:ext cx="631445" cy="582113"/>
          </a:xfrm>
          <a:prstGeom prst="rect">
            <a:avLst/>
          </a:prstGeom>
        </p:spPr>
      </p:pic>
      <p:pic>
        <p:nvPicPr>
          <p:cNvPr id="10" name="図 9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79" y="3398718"/>
            <a:ext cx="631445" cy="582113"/>
          </a:xfrm>
          <a:prstGeom prst="rect">
            <a:avLst/>
          </a:prstGeom>
        </p:spPr>
      </p:pic>
      <p:pic>
        <p:nvPicPr>
          <p:cNvPr id="11" name="図 10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30" y="3430670"/>
            <a:ext cx="631445" cy="582113"/>
          </a:xfrm>
          <a:prstGeom prst="rect">
            <a:avLst/>
          </a:prstGeom>
        </p:spPr>
      </p:pic>
      <p:pic>
        <p:nvPicPr>
          <p:cNvPr id="12" name="図 11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32" y="3496887"/>
            <a:ext cx="631445" cy="582113"/>
          </a:xfrm>
          <a:prstGeom prst="rect">
            <a:avLst/>
          </a:prstGeom>
        </p:spPr>
      </p:pic>
      <p:pic>
        <p:nvPicPr>
          <p:cNvPr id="13" name="図 12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14" y="3384972"/>
            <a:ext cx="631445" cy="582113"/>
          </a:xfrm>
          <a:prstGeom prst="rect">
            <a:avLst/>
          </a:prstGeom>
        </p:spPr>
      </p:pic>
      <p:pic>
        <p:nvPicPr>
          <p:cNvPr id="14" name="図 13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02" y="3331337"/>
            <a:ext cx="631445" cy="582113"/>
          </a:xfrm>
          <a:prstGeom prst="rect">
            <a:avLst/>
          </a:prstGeom>
        </p:spPr>
      </p:pic>
      <p:pic>
        <p:nvPicPr>
          <p:cNvPr id="15" name="図 14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39" y="3412461"/>
            <a:ext cx="631445" cy="582113"/>
          </a:xfrm>
          <a:prstGeom prst="rect">
            <a:avLst/>
          </a:prstGeom>
        </p:spPr>
      </p:pic>
      <p:pic>
        <p:nvPicPr>
          <p:cNvPr id="16" name="図 15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74" y="3135149"/>
            <a:ext cx="631445" cy="582113"/>
          </a:xfrm>
          <a:prstGeom prst="rect">
            <a:avLst/>
          </a:prstGeom>
        </p:spPr>
      </p:pic>
      <p:pic>
        <p:nvPicPr>
          <p:cNvPr id="17" name="図 16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05" y="3426205"/>
            <a:ext cx="631445" cy="582113"/>
          </a:xfrm>
          <a:prstGeom prst="rect">
            <a:avLst/>
          </a:prstGeom>
        </p:spPr>
      </p:pic>
      <p:pic>
        <p:nvPicPr>
          <p:cNvPr id="18" name="図 17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01" y="3364588"/>
            <a:ext cx="631445" cy="582113"/>
          </a:xfrm>
          <a:prstGeom prst="rect">
            <a:avLst/>
          </a:prstGeom>
        </p:spPr>
      </p:pic>
      <p:pic>
        <p:nvPicPr>
          <p:cNvPr id="19" name="図 18" descr="無料透過GIF画像／フリーイラスト素材「さしえの森」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54" y="3398718"/>
            <a:ext cx="631445" cy="5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6"/>
          <p:cNvSpPr>
            <a:spLocks noGrp="1"/>
          </p:cNvSpPr>
          <p:nvPr>
            <p:ph type="title"/>
          </p:nvPr>
        </p:nvSpPr>
        <p:spPr>
          <a:xfrm>
            <a:off x="838198" y="600892"/>
            <a:ext cx="10683241" cy="5329646"/>
          </a:xfrm>
          <a:prstGeom prst="cloudCallout">
            <a:avLst>
              <a:gd name="adj1" fmla="val -43895"/>
              <a:gd name="adj2" fmla="val 46784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Where</a:t>
            </a:r>
            <a:r>
              <a:rPr lang="ja-JP" altLang="en-US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is</a:t>
            </a:r>
            <a:r>
              <a:rPr lang="ja-JP" altLang="en-US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this</a:t>
            </a:r>
            <a:r>
              <a:rPr lang="en-US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?</a:t>
            </a:r>
            <a:endParaRPr lang="ja-JP" sz="36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" name="コンテンツ プレースホルダー 2" descr="岡山県倉敷スポーツ公園野球場 - Wikipedi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1" y="1454468"/>
            <a:ext cx="6439987" cy="3622493"/>
          </a:xfrm>
        </p:spPr>
      </p:pic>
    </p:spTree>
    <p:extLst>
      <p:ext uri="{BB962C8B-B14F-4D97-AF65-F5344CB8AC3E}">
        <p14:creationId xmlns:p14="http://schemas.microsoft.com/office/powerpoint/2010/main" val="896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6"/>
          <p:cNvSpPr>
            <a:spLocks noGrp="1"/>
          </p:cNvSpPr>
          <p:nvPr>
            <p:ph type="title"/>
          </p:nvPr>
        </p:nvSpPr>
        <p:spPr>
          <a:xfrm>
            <a:off x="885743" y="668063"/>
            <a:ext cx="10683241" cy="5329646"/>
          </a:xfrm>
          <a:prstGeom prst="cloudCallout">
            <a:avLst>
              <a:gd name="adj1" fmla="val -43895"/>
              <a:gd name="adj2" fmla="val 46784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ja-JP" sz="36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コンテンツ プレースホルダー 3" descr="東京タワー｜シルエット イラストの無料ダウンロードサイト ...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r="30268"/>
          <a:stretch/>
        </p:blipFill>
        <p:spPr>
          <a:xfrm>
            <a:off x="5799909" y="2220686"/>
            <a:ext cx="1227908" cy="3292929"/>
          </a:xfrm>
        </p:spPr>
      </p:pic>
      <p:pic>
        <p:nvPicPr>
          <p:cNvPr id="6" name="図 5" descr="タワー・展望台のシルエット | 無料のAi・PNG白黒シルエット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12719" r="30790" b="10185"/>
          <a:stretch/>
        </p:blipFill>
        <p:spPr>
          <a:xfrm>
            <a:off x="7081941" y="1267096"/>
            <a:ext cx="1240971" cy="2390503"/>
          </a:xfrm>
          <a:prstGeom prst="rect">
            <a:avLst/>
          </a:prstGeom>
        </p:spPr>
      </p:pic>
      <p:pic>
        <p:nvPicPr>
          <p:cNvPr id="9" name="図 8" descr="タワー・テレビ塔のシルエット02 | 無料のAi・PNG白黒シルエット ..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11711" r="30435" b="12123"/>
          <a:stretch/>
        </p:blipFill>
        <p:spPr>
          <a:xfrm>
            <a:off x="2712971" y="2403565"/>
            <a:ext cx="1306287" cy="2508069"/>
          </a:xfrm>
          <a:prstGeom prst="rect">
            <a:avLst/>
          </a:prstGeom>
        </p:spPr>
      </p:pic>
      <p:pic>
        <p:nvPicPr>
          <p:cNvPr id="10" name="図 9" descr="タワー・展望台のシルエット | 無料のAi・PNG白黒シルエット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12719" r="30790" b="10185"/>
          <a:stretch/>
        </p:blipFill>
        <p:spPr>
          <a:xfrm>
            <a:off x="4111117" y="1645920"/>
            <a:ext cx="1240971" cy="2390503"/>
          </a:xfrm>
          <a:prstGeom prst="rect">
            <a:avLst/>
          </a:prstGeom>
        </p:spPr>
      </p:pic>
      <p:pic>
        <p:nvPicPr>
          <p:cNvPr id="11" name="図 10" descr="タワー・テレビ塔のシルエット02 | 無料のAi・PNG白黒シルエット ..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11711" r="30435" b="12123"/>
          <a:stretch/>
        </p:blipFill>
        <p:spPr>
          <a:xfrm>
            <a:off x="8621293" y="1702724"/>
            <a:ext cx="1306287" cy="25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3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ー 2" descr="東京ドーム - Wikipedi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3127"/>
            <a:ext cx="5181600" cy="2880106"/>
          </a:xfrm>
        </p:spPr>
      </p:pic>
      <p:pic>
        <p:nvPicPr>
          <p:cNvPr id="5" name="図 4" descr="2010年の読売ジャイアンツ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59" y="450579"/>
            <a:ext cx="4943147" cy="3278954"/>
          </a:xfrm>
          <a:prstGeom prst="rect">
            <a:avLst/>
          </a:prstGeom>
        </p:spPr>
      </p:pic>
      <p:pic>
        <p:nvPicPr>
          <p:cNvPr id="7" name="図 6" descr="ファイル:Tokyo Sky Tree 2012.JP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3" y="2495005"/>
            <a:ext cx="2638424" cy="3958046"/>
          </a:xfrm>
          <a:prstGeom prst="rect">
            <a:avLst/>
          </a:prstGeom>
        </p:spPr>
      </p:pic>
      <p:pic>
        <p:nvPicPr>
          <p:cNvPr id="13" name="図 12" descr="[フリー写真] 東京タワーと六本木ヒルズ - パブリックドメインQ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819" y="3605348"/>
            <a:ext cx="1790968" cy="2704011"/>
          </a:xfrm>
          <a:prstGeom prst="rect">
            <a:avLst/>
          </a:prstGeom>
        </p:spPr>
      </p:pic>
      <p:pic>
        <p:nvPicPr>
          <p:cNvPr id="14" name="図 13" descr="[無料イラスト] 東京駅の丸の内駅舎 - パブリックドメインQ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88" y="2476413"/>
            <a:ext cx="4792742" cy="383294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517813" y="4597431"/>
            <a:ext cx="3644537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/>
              <a:t>TOKYO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2510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783137"/>
            <a:ext cx="10839994" cy="2064566"/>
          </a:xfrm>
        </p:spPr>
        <p:txBody>
          <a:bodyPr>
            <a:normAutofit/>
          </a:bodyPr>
          <a:lstStyle/>
          <a:p>
            <a:r>
              <a:rPr kumimoji="1"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kumimoji="1"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kumimoji="1"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kumimoji="1"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ja-JP" sz="5400" dirty="0" smtClean="0">
                <a:latin typeface="Comic Sans MS" panose="030F0702030302020204" pitchFamily="66" charset="0"/>
              </a:rPr>
              <a:t>big</a:t>
            </a:r>
            <a:r>
              <a:rPr kumimoji="1" lang="ja-JP" altLang="en-US" sz="5400" dirty="0" smtClean="0">
                <a:latin typeface="Comic Sans MS" panose="030F0702030302020204" pitchFamily="66" charset="0"/>
              </a:rPr>
              <a:t> </a:t>
            </a:r>
            <a:r>
              <a:rPr kumimoji="1" lang="en-US" altLang="ja-JP" sz="5400" dirty="0" smtClean="0">
                <a:latin typeface="Comic Sans MS" panose="030F0702030302020204" pitchFamily="66" charset="0"/>
              </a:rPr>
              <a:t>baseball</a:t>
            </a:r>
            <a:r>
              <a:rPr kumimoji="1" lang="ja-JP" altLang="en-US" sz="5400" dirty="0" smtClean="0">
                <a:latin typeface="Comic Sans MS" panose="030F0702030302020204" pitchFamily="66" charset="0"/>
              </a:rPr>
              <a:t> </a:t>
            </a:r>
            <a:r>
              <a:rPr kumimoji="1" lang="en-US" altLang="ja-JP" sz="5400" dirty="0" smtClean="0">
                <a:latin typeface="Comic Sans MS" panose="030F0702030302020204" pitchFamily="66" charset="0"/>
              </a:rPr>
              <a:t>stadium</a:t>
            </a:r>
            <a:r>
              <a:rPr kumimoji="1" lang="ja-JP" altLang="en-US" sz="5400" dirty="0" smtClean="0">
                <a:latin typeface="Comic Sans MS" panose="030F0702030302020204" pitchFamily="66" charset="0"/>
              </a:rPr>
              <a:t> </a:t>
            </a:r>
            <a:r>
              <a:rPr kumimoji="1" lang="en-US" altLang="ja-JP" sz="5400" dirty="0" smtClean="0">
                <a:latin typeface="Comic Sans MS" panose="030F0702030302020204" pitchFamily="66" charset="0"/>
              </a:rPr>
              <a:t/>
            </a:r>
            <a:br>
              <a:rPr kumimoji="1" lang="en-US" altLang="ja-JP" sz="5400" dirty="0" smtClean="0">
                <a:latin typeface="Comic Sans MS" panose="030F0702030302020204" pitchFamily="66" charset="0"/>
              </a:rPr>
            </a:br>
            <a:r>
              <a:rPr lang="ja-JP" altLang="en-US" sz="5400" dirty="0">
                <a:latin typeface="Comic Sans MS" panose="030F0702030302020204" pitchFamily="66" charset="0"/>
              </a:rPr>
              <a:t>　</a:t>
            </a:r>
            <a:r>
              <a:rPr lang="ja-JP" altLang="en-US" sz="5400" dirty="0" smtClean="0">
                <a:latin typeface="Comic Sans MS" panose="030F0702030302020204" pitchFamily="66" charset="0"/>
              </a:rPr>
              <a:t>　　　　　　　　　　　　　　</a:t>
            </a:r>
            <a:r>
              <a:rPr kumimoji="1" lang="en-US" altLang="ja-JP" sz="5400" dirty="0" smtClean="0">
                <a:latin typeface="Comic Sans MS" panose="030F0702030302020204" pitchFamily="66" charset="0"/>
              </a:rPr>
              <a:t>in</a:t>
            </a:r>
            <a:r>
              <a:rPr kumimoji="1" lang="ja-JP" altLang="en-US" sz="5400" dirty="0" smtClean="0">
                <a:latin typeface="Comic Sans MS" panose="030F0702030302020204" pitchFamily="66" charset="0"/>
              </a:rPr>
              <a:t> </a:t>
            </a:r>
            <a:r>
              <a:rPr kumimoji="1" lang="en-US" altLang="ja-JP" sz="5400" dirty="0" smtClean="0">
                <a:latin typeface="Comic Sans MS" panose="030F0702030302020204" pitchFamily="66" charset="0"/>
              </a:rPr>
              <a:t>Tokyo.</a:t>
            </a:r>
            <a:endParaRPr kumimoji="1" lang="ja-JP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5" name="図 4" descr="東京ドーム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3" y="2587483"/>
            <a:ext cx="6322423" cy="35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6760" y="469627"/>
            <a:ext cx="10839994" cy="2064566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　　　　　　　　　　 </a:t>
            </a:r>
            <a:r>
              <a:rPr kumimoji="1" lang="ja-JP" altLang="en-US" sz="32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高い</a:t>
            </a:r>
            <a:r>
              <a:rPr kumimoji="1" lang="en-US" altLang="ja-JP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kumimoji="1" lang="en-US" altLang="ja-JP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kumimoji="1" lang="en-US" altLang="ja-JP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kumimoji="1" lang="ja-JP" alt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ja-JP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kumimoji="1" lang="ja-JP" alt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two</a:t>
            </a:r>
            <a:r>
              <a:rPr lang="ja-JP" alt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4800" dirty="0" smtClean="0">
                <a:latin typeface="Comic Sans MS" panose="030F0702030302020204" pitchFamily="66" charset="0"/>
              </a:rPr>
              <a:t>tall tower</a:t>
            </a:r>
            <a:r>
              <a:rPr lang="en-US" altLang="ja-JP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ja-JP" altLang="en-US" sz="4800" dirty="0" smtClean="0">
                <a:latin typeface="Comic Sans MS" panose="030F0702030302020204" pitchFamily="66" charset="0"/>
              </a:rPr>
              <a:t>　　</a:t>
            </a:r>
            <a:r>
              <a:rPr kumimoji="1" lang="en-US" altLang="ja-JP" sz="4800" dirty="0" smtClean="0">
                <a:latin typeface="Comic Sans MS" panose="030F0702030302020204" pitchFamily="66" charset="0"/>
              </a:rPr>
              <a:t>in</a:t>
            </a:r>
            <a:r>
              <a:rPr kumimoji="1" lang="ja-JP" altLang="en-US" sz="4800" dirty="0" smtClean="0">
                <a:latin typeface="Comic Sans MS" panose="030F0702030302020204" pitchFamily="66" charset="0"/>
              </a:rPr>
              <a:t> </a:t>
            </a:r>
            <a:r>
              <a:rPr kumimoji="1" lang="en-US" altLang="ja-JP" sz="4800" dirty="0" smtClean="0">
                <a:latin typeface="Comic Sans MS" panose="030F0702030302020204" pitchFamily="66" charset="0"/>
              </a:rPr>
              <a:t>Tokyo.</a:t>
            </a:r>
            <a:endParaRPr kumimoji="1" lang="ja-JP" altLang="en-US" sz="4800" dirty="0">
              <a:latin typeface="Comic Sans MS" panose="030F0702030302020204" pitchFamily="66" charset="0"/>
            </a:endParaRPr>
          </a:p>
        </p:txBody>
      </p:sp>
      <p:pic>
        <p:nvPicPr>
          <p:cNvPr id="3" name="図 2" descr="東京, 東京タワー, 東京トラベルの無料の写真素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53" y="2534193"/>
            <a:ext cx="2772592" cy="3696789"/>
          </a:xfrm>
          <a:prstGeom prst="rect">
            <a:avLst/>
          </a:prstGeom>
        </p:spPr>
      </p:pic>
      <p:pic>
        <p:nvPicPr>
          <p:cNvPr id="4" name="図 3" descr="Tokyo Skytree &amp; Tokyo Skytree East Tower | 東京スカイツリー 東京スカイ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90" y="2468879"/>
            <a:ext cx="2821577" cy="37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3434" y="3774530"/>
            <a:ext cx="10839994" cy="2064566"/>
          </a:xfrm>
        </p:spPr>
        <p:txBody>
          <a:bodyPr>
            <a:normAutofit/>
          </a:bodyPr>
          <a:lstStyle/>
          <a:p>
            <a:r>
              <a:rPr kumimoji="1"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kumimoji="1"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kumimoji="1"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two</a:t>
            </a:r>
            <a:r>
              <a:rPr lang="ja-JP" alt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tall tower</a:t>
            </a:r>
            <a:r>
              <a:rPr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ja-JP" altLang="en-US" sz="5400" dirty="0" smtClean="0">
                <a:latin typeface="Comic Sans MS" panose="030F0702030302020204" pitchFamily="66" charset="0"/>
              </a:rPr>
              <a:t>　　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/>
            </a:r>
            <a:br>
              <a:rPr lang="en-US" altLang="ja-JP" sz="5400" dirty="0" smtClean="0">
                <a:latin typeface="Comic Sans MS" panose="030F0702030302020204" pitchFamily="66" charset="0"/>
              </a:rPr>
            </a:br>
            <a:r>
              <a:rPr lang="en-US" altLang="ja-JP" sz="5400" dirty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                                    </a:t>
            </a:r>
            <a:r>
              <a:rPr kumimoji="1" lang="en-US" altLang="ja-JP" sz="5400" dirty="0" smtClean="0">
                <a:latin typeface="Comic Sans MS" panose="030F0702030302020204" pitchFamily="66" charset="0"/>
              </a:rPr>
              <a:t>in</a:t>
            </a:r>
            <a:r>
              <a:rPr kumimoji="1" lang="ja-JP" altLang="en-US" sz="5400" dirty="0" smtClean="0">
                <a:latin typeface="Comic Sans MS" panose="030F0702030302020204" pitchFamily="66" charset="0"/>
              </a:rPr>
              <a:t> </a:t>
            </a:r>
            <a:r>
              <a:rPr kumimoji="1" lang="en-US" altLang="ja-JP" sz="5400" dirty="0" smtClean="0">
                <a:latin typeface="Comic Sans MS" panose="030F0702030302020204" pitchFamily="66" charset="0"/>
              </a:rPr>
              <a:t>Tokyo.</a:t>
            </a:r>
            <a:endParaRPr kumimoji="1"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78823" y="966017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　　</a:t>
            </a:r>
            <a:r>
              <a:rPr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big</a:t>
            </a:r>
            <a:r>
              <a:rPr lang="ja-JP" altLang="en-US" sz="5400" dirty="0" smtClean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baseball</a:t>
            </a:r>
            <a:r>
              <a:rPr lang="ja-JP" altLang="en-US" sz="5400" dirty="0" smtClean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stadium</a:t>
            </a:r>
            <a:r>
              <a:rPr lang="ja-JP" altLang="en-US" sz="5400" dirty="0" smtClean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/>
            </a:r>
            <a:br>
              <a:rPr lang="en-US" altLang="ja-JP" sz="5400" dirty="0" smtClean="0">
                <a:latin typeface="Comic Sans MS" panose="030F0702030302020204" pitchFamily="66" charset="0"/>
              </a:rPr>
            </a:br>
            <a:r>
              <a:rPr lang="ja-JP" altLang="en-US" sz="5400" dirty="0" smtClean="0">
                <a:latin typeface="Comic Sans MS" panose="030F0702030302020204" pitchFamily="66" charset="0"/>
              </a:rPr>
              <a:t>　　　　　　　　　　　　　　　      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in</a:t>
            </a:r>
            <a:r>
              <a:rPr lang="ja-JP" altLang="en-US" sz="5400" dirty="0" smtClean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Tokyo.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81148" y="2129246"/>
            <a:ext cx="10839994" cy="2064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Comic Sans MS" panose="030F0702030302020204" pitchFamily="66" charset="0"/>
              </a:rPr>
              <a:t>東京には、大きな野球スタジアムが</a:t>
            </a:r>
            <a:r>
              <a:rPr lang="ja-JP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あります。</a:t>
            </a:r>
            <a:endParaRPr lang="ja-JP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81148" y="5458691"/>
            <a:ext cx="10839994" cy="141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Comic Sans MS" panose="030F0702030302020204" pitchFamily="66" charset="0"/>
              </a:rPr>
              <a:t>東京には、</a:t>
            </a:r>
            <a:r>
              <a:rPr lang="ja-JP" alt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２つの</a:t>
            </a:r>
            <a:r>
              <a:rPr lang="ja-JP" altLang="en-US" dirty="0" smtClean="0">
                <a:latin typeface="Comic Sans MS" panose="030F0702030302020204" pitchFamily="66" charset="0"/>
              </a:rPr>
              <a:t>高い塔が</a:t>
            </a:r>
            <a:r>
              <a:rPr lang="ja-JP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あります。</a:t>
            </a:r>
            <a:endParaRPr lang="ja-JP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3434" y="3774530"/>
            <a:ext cx="10839994" cy="2064566"/>
          </a:xfrm>
        </p:spPr>
        <p:txBody>
          <a:bodyPr>
            <a:normAutofit/>
          </a:bodyPr>
          <a:lstStyle/>
          <a:p>
            <a:r>
              <a:rPr kumimoji="1"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kumimoji="1"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kumimoji="1"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kumimoji="1"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two</a:t>
            </a:r>
            <a:r>
              <a:rPr lang="ja-JP" alt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tall tower</a:t>
            </a:r>
            <a:r>
              <a:rPr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ja-JP" altLang="en-US" sz="5400" dirty="0" smtClean="0">
                <a:latin typeface="Comic Sans MS" panose="030F0702030302020204" pitchFamily="66" charset="0"/>
              </a:rPr>
              <a:t>　　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/>
            </a:r>
            <a:br>
              <a:rPr lang="en-US" altLang="ja-JP" sz="5400" dirty="0" smtClean="0">
                <a:latin typeface="Comic Sans MS" panose="030F0702030302020204" pitchFamily="66" charset="0"/>
              </a:rPr>
            </a:br>
            <a:r>
              <a:rPr lang="en-US" altLang="ja-JP" sz="5400" dirty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                                    </a:t>
            </a:r>
            <a:r>
              <a:rPr kumimoji="1" lang="en-US" altLang="ja-JP" sz="5400" dirty="0" smtClean="0">
                <a:latin typeface="Comic Sans MS" panose="030F0702030302020204" pitchFamily="66" charset="0"/>
              </a:rPr>
              <a:t>in</a:t>
            </a:r>
            <a:r>
              <a:rPr kumimoji="1" lang="ja-JP" altLang="en-US" sz="5400" dirty="0" smtClean="0">
                <a:latin typeface="Comic Sans MS" panose="030F0702030302020204" pitchFamily="66" charset="0"/>
              </a:rPr>
              <a:t> </a:t>
            </a:r>
            <a:r>
              <a:rPr kumimoji="1" lang="en-US" altLang="ja-JP" sz="5400" dirty="0" smtClean="0">
                <a:latin typeface="Comic Sans MS" panose="030F0702030302020204" pitchFamily="66" charset="0"/>
              </a:rPr>
              <a:t>Tokyo.</a:t>
            </a:r>
            <a:endParaRPr kumimoji="1"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78823" y="966017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　　</a:t>
            </a:r>
            <a:r>
              <a:rPr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big</a:t>
            </a:r>
            <a:r>
              <a:rPr lang="ja-JP" altLang="en-US" sz="5400" dirty="0" smtClean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baseball</a:t>
            </a:r>
            <a:r>
              <a:rPr lang="ja-JP" altLang="en-US" sz="5400" dirty="0" smtClean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stadium</a:t>
            </a:r>
            <a:r>
              <a:rPr lang="ja-JP" altLang="en-US" sz="5400" dirty="0" smtClean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/>
            </a:r>
            <a:br>
              <a:rPr lang="en-US" altLang="ja-JP" sz="5400" dirty="0" smtClean="0">
                <a:latin typeface="Comic Sans MS" panose="030F0702030302020204" pitchFamily="66" charset="0"/>
              </a:rPr>
            </a:br>
            <a:r>
              <a:rPr lang="ja-JP" altLang="en-US" sz="5400" dirty="0" smtClean="0">
                <a:latin typeface="Comic Sans MS" panose="030F0702030302020204" pitchFamily="66" charset="0"/>
              </a:rPr>
              <a:t>　　　　　　　　　　　　　　　      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in</a:t>
            </a:r>
            <a:r>
              <a:rPr lang="ja-JP" altLang="en-US" sz="5400" dirty="0" smtClean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Tokyo.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81148" y="2129246"/>
            <a:ext cx="10839994" cy="2064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Comic Sans MS" panose="030F0702030302020204" pitchFamily="66" charset="0"/>
              </a:rPr>
              <a:t>東京には、大きな野球スタジアムが</a:t>
            </a:r>
            <a:r>
              <a:rPr lang="ja-JP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あります。</a:t>
            </a:r>
            <a:endParaRPr lang="ja-JP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81148" y="5458691"/>
            <a:ext cx="10839994" cy="141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Comic Sans MS" panose="030F0702030302020204" pitchFamily="66" charset="0"/>
              </a:rPr>
              <a:t>東京には、</a:t>
            </a:r>
            <a:r>
              <a:rPr lang="ja-JP" alt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２つの</a:t>
            </a:r>
            <a:r>
              <a:rPr lang="ja-JP" altLang="en-US" dirty="0" smtClean="0">
                <a:latin typeface="Comic Sans MS" panose="030F0702030302020204" pitchFamily="66" charset="0"/>
              </a:rPr>
              <a:t>高い塔が</a:t>
            </a:r>
            <a:r>
              <a:rPr lang="ja-JP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あります。</a:t>
            </a:r>
            <a:endParaRPr lang="ja-JP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7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30382" y="365125"/>
            <a:ext cx="11215254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kumimoji="1" lang="ja-JP" altLang="en-US" dirty="0" smtClean="0"/>
              <a:t>注意⚠　</a:t>
            </a:r>
            <a:r>
              <a:rPr kumimoji="1" lang="ja-JP" altLang="en-US" sz="2800" dirty="0" smtClean="0"/>
              <a:t>学校の近くにイオンがあることを言いたいんだけど・・・</a:t>
            </a:r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23405" y="1690688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 </a:t>
            </a:r>
            <a:r>
              <a:rPr lang="en-US" altLang="ja-JP" sz="5400" u="sng" dirty="0" smtClean="0">
                <a:latin typeface="Comic Sans MS" panose="030F0702030302020204" pitchFamily="66" charset="0"/>
              </a:rPr>
              <a:t>AEON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near my school.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8" name="十字形 7"/>
          <p:cNvSpPr/>
          <p:nvPr/>
        </p:nvSpPr>
        <p:spPr>
          <a:xfrm rot="2762234">
            <a:off x="4100944" y="1184937"/>
            <a:ext cx="2161309" cy="2174730"/>
          </a:xfrm>
          <a:prstGeom prst="plus">
            <a:avLst>
              <a:gd name="adj" fmla="val 448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23405" y="3592829"/>
            <a:ext cx="11364685" cy="1163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ja-JP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  <a:r>
              <a:rPr lang="en-US" altLang="ja-JP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altLang="ja-JP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5400" u="sng" dirty="0" smtClean="0">
                <a:latin typeface="Comic Sans MS" panose="030F0702030302020204" pitchFamily="66" charset="0"/>
              </a:rPr>
              <a:t>shopping mall</a:t>
            </a:r>
          </a:p>
          <a:p>
            <a:r>
              <a:rPr lang="en-US" altLang="ja-JP" sz="5400" dirty="0">
                <a:latin typeface="Comic Sans MS" panose="030F0702030302020204" pitchFamily="66" charset="0"/>
              </a:rPr>
              <a:t> </a:t>
            </a:r>
            <a:r>
              <a:rPr lang="en-US" altLang="ja-JP" sz="5400" dirty="0" smtClean="0">
                <a:latin typeface="Comic Sans MS" panose="030F0702030302020204" pitchFamily="66" charset="0"/>
              </a:rPr>
              <a:t>                            near my school.</a:t>
            </a:r>
            <a:endParaRPr lang="ja-JP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630382" y="5006397"/>
            <a:ext cx="11057708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⚠</a:t>
            </a:r>
            <a:r>
              <a:rPr lang="ja-JP" altLang="en-US" dirty="0"/>
              <a:t>固有</a:t>
            </a:r>
            <a:r>
              <a:rPr lang="ja-JP" altLang="en-US" dirty="0" smtClean="0"/>
              <a:t>名詞を使うことはできないので、一般名詞にしてください！</a:t>
            </a:r>
            <a:endParaRPr lang="ja-JP" altLang="en-US" dirty="0"/>
          </a:p>
        </p:txBody>
      </p:sp>
      <p:sp>
        <p:nvSpPr>
          <p:cNvPr id="11" name="ドーナツ 10"/>
          <p:cNvSpPr/>
          <p:nvPr/>
        </p:nvSpPr>
        <p:spPr>
          <a:xfrm>
            <a:off x="10487891" y="2809987"/>
            <a:ext cx="1579418" cy="1565683"/>
          </a:xfrm>
          <a:prstGeom prst="donut">
            <a:avLst>
              <a:gd name="adj" fmla="val 108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9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428</Words>
  <Application>Microsoft Office PowerPoint</Application>
  <PresentationFormat>ワイド画面</PresentationFormat>
  <Paragraphs>44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ＤＨＰ特太ゴシック体</vt:lpstr>
      <vt:lpstr>HGS創英角ﾎﾟｯﾌﾟ体</vt:lpstr>
      <vt:lpstr>ＭＳ Ｐゴシック</vt:lpstr>
      <vt:lpstr>游明朝</vt:lpstr>
      <vt:lpstr>Arial</vt:lpstr>
      <vt:lpstr>Calibri</vt:lpstr>
      <vt:lpstr>Calibri Light</vt:lpstr>
      <vt:lpstr>Comic Sans MS</vt:lpstr>
      <vt:lpstr>Times New Roman</vt:lpstr>
      <vt:lpstr>Office テーマ</vt:lpstr>
      <vt:lpstr>Where is this?</vt:lpstr>
      <vt:lpstr>Where is this?</vt:lpstr>
      <vt:lpstr>PowerPoint プレゼンテーション</vt:lpstr>
      <vt:lpstr>PowerPoint プレゼンテーション</vt:lpstr>
      <vt:lpstr>There is a big baseball stadium  　　　　　　　　　　　　　　　in Tokyo.</vt:lpstr>
      <vt:lpstr>　　　　　　　　　　 高い There are two tall towers　　in Tokyo.</vt:lpstr>
      <vt:lpstr>There are two tall towers　　                                       in Tokyo.</vt:lpstr>
      <vt:lpstr>There are two tall towers　　                                       in Tokyo.</vt:lpstr>
      <vt:lpstr>注意⚠　学校の近くにイオンがあることを言いたいんだけど・・・</vt:lpstr>
      <vt:lpstr>応用編①疑問文</vt:lpstr>
      <vt:lpstr>応用編②疑問詞＋疑問文</vt:lpstr>
      <vt:lpstr>高校  能代高校 能代松陽高校 能代科学技術高校</vt:lpstr>
      <vt:lpstr>応用編③過去形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you want to go?</dc:title>
  <dc:creator>OMI SHOKO</dc:creator>
  <cp:lastModifiedBy>teacher</cp:lastModifiedBy>
  <cp:revision>31</cp:revision>
  <dcterms:created xsi:type="dcterms:W3CDTF">2021-11-21T10:50:42Z</dcterms:created>
  <dcterms:modified xsi:type="dcterms:W3CDTF">2022-02-15T03:29:43Z</dcterms:modified>
</cp:coreProperties>
</file>