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66" r:id="rId2"/>
    <p:sldId id="256" r:id="rId3"/>
    <p:sldId id="257" r:id="rId4"/>
    <p:sldId id="260" r:id="rId5"/>
    <p:sldId id="261" r:id="rId6"/>
    <p:sldId id="258" r:id="rId7"/>
    <p:sldId id="259" r:id="rId8"/>
    <p:sldId id="262" r:id="rId9"/>
    <p:sldId id="263" r:id="rId10"/>
    <p:sldId id="264" r:id="rId11"/>
    <p:sldId id="265" r:id="rId12"/>
    <p:sldId id="267" r:id="rId1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CF508B-2A0D-4A3D-8B11-BD5052B03B27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00781-5E48-4673-B5F8-16BFF99E6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3109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20EC-DC0B-4745-92D7-44C47E0DCDB5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B6EEE-C972-4A9A-8EEE-B03594439A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367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20EC-DC0B-4745-92D7-44C47E0DCDB5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B6EEE-C972-4A9A-8EEE-B03594439A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115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20EC-DC0B-4745-92D7-44C47E0DCDB5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B6EEE-C972-4A9A-8EEE-B03594439A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9334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20EC-DC0B-4745-92D7-44C47E0DCDB5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B6EEE-C972-4A9A-8EEE-B03594439A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8281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20EC-DC0B-4745-92D7-44C47E0DCDB5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B6EEE-C972-4A9A-8EEE-B03594439A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9075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20EC-DC0B-4745-92D7-44C47E0DCDB5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B6EEE-C972-4A9A-8EEE-B03594439A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752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20EC-DC0B-4745-92D7-44C47E0DCDB5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B6EEE-C972-4A9A-8EEE-B03594439A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9755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20EC-DC0B-4745-92D7-44C47E0DCDB5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B6EEE-C972-4A9A-8EEE-B03594439A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025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20EC-DC0B-4745-92D7-44C47E0DCDB5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B6EEE-C972-4A9A-8EEE-B03594439A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7532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20EC-DC0B-4745-92D7-44C47E0DCDB5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B6EEE-C972-4A9A-8EEE-B03594439A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574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20EC-DC0B-4745-92D7-44C47E0DCDB5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B6EEE-C972-4A9A-8EEE-B03594439A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291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420EC-DC0B-4745-92D7-44C47E0DCDB5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B6EEE-C972-4A9A-8EEE-B03594439A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4829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 descr="51星のアメリカ合衆国の国旗 - Wikipedia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729" y="1216025"/>
            <a:ext cx="8262034" cy="4351338"/>
          </a:xfrm>
        </p:spPr>
      </p:pic>
    </p:spTree>
    <p:extLst>
      <p:ext uri="{BB962C8B-B14F-4D97-AF65-F5344CB8AC3E}">
        <p14:creationId xmlns:p14="http://schemas.microsoft.com/office/powerpoint/2010/main" val="2372804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3229" y="161283"/>
            <a:ext cx="10515600" cy="1325563"/>
          </a:xfrm>
        </p:spPr>
        <p:txBody>
          <a:bodyPr/>
          <a:lstStyle/>
          <a:p>
            <a:pPr algn="ctr"/>
            <a:r>
              <a:rPr lang="en-US" altLang="ja-JP" dirty="0" smtClean="0">
                <a:latin typeface="NHHandwriting Medium" panose="020F0500000000000000" pitchFamily="34" charset="0"/>
              </a:rPr>
              <a:t>In an Emergency</a:t>
            </a:r>
            <a:endParaRPr kumimoji="1" lang="ja-JP" altLang="en-US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75560" y="5201773"/>
            <a:ext cx="11842229" cy="11885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800" dirty="0" smtClean="0">
                <a:latin typeface="NHHandwriting Medium" panose="020F0500000000000000" pitchFamily="34" charset="0"/>
              </a:rPr>
              <a:t>You (      ) call 911 in an emergency.</a:t>
            </a:r>
          </a:p>
        </p:txBody>
      </p:sp>
      <p:pic>
        <p:nvPicPr>
          <p:cNvPr id="8194" name="Picture 2" descr="When to Call an Ambulance, When to Go to A&amp;E - Online First Ai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177" y="1353630"/>
            <a:ext cx="7065703" cy="3981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7398042" y="5111110"/>
            <a:ext cx="30757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緊急</a:t>
            </a:r>
            <a:r>
              <a:rPr lang="ja-JP" altLang="en-US" sz="40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時</a:t>
            </a:r>
            <a:endParaRPr kumimoji="1" lang="ja-JP" altLang="en-US" sz="400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8731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3229" y="161283"/>
            <a:ext cx="10515600" cy="1325563"/>
          </a:xfrm>
        </p:spPr>
        <p:txBody>
          <a:bodyPr/>
          <a:lstStyle/>
          <a:p>
            <a:pPr algn="ctr"/>
            <a:r>
              <a:rPr lang="en-US" altLang="ja-JP" dirty="0" smtClean="0">
                <a:latin typeface="NHHandwriting Medium" panose="020F0500000000000000" pitchFamily="34" charset="0"/>
              </a:rPr>
              <a:t>In an Emergency</a:t>
            </a:r>
            <a:endParaRPr kumimoji="1" lang="ja-JP" altLang="en-US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75560" y="5201773"/>
            <a:ext cx="11842229" cy="11885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800" dirty="0" smtClean="0">
                <a:latin typeface="NHHandwriting Medium" panose="020F0500000000000000" pitchFamily="34" charset="0"/>
              </a:rPr>
              <a:t>You (</a:t>
            </a:r>
            <a:r>
              <a:rPr lang="en-US" altLang="ja-JP" sz="3800" dirty="0" smtClean="0">
                <a:solidFill>
                  <a:srgbClr val="FF0000"/>
                </a:solidFill>
                <a:latin typeface="NHHandwriting Medium" panose="020F0500000000000000" pitchFamily="34" charset="0"/>
              </a:rPr>
              <a:t>must</a:t>
            </a:r>
            <a:r>
              <a:rPr lang="en-US" altLang="ja-JP" sz="3800" dirty="0" smtClean="0">
                <a:latin typeface="NHHandwriting Medium" panose="020F0500000000000000" pitchFamily="34" charset="0"/>
              </a:rPr>
              <a:t>) call 911 in an emergency.</a:t>
            </a:r>
          </a:p>
        </p:txBody>
      </p:sp>
      <p:pic>
        <p:nvPicPr>
          <p:cNvPr id="8194" name="Picture 2" descr="When to Call an Ambulance, When to Go to A&amp;E - Online First Ai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177" y="1353630"/>
            <a:ext cx="7065703" cy="3981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7398042" y="5111110"/>
            <a:ext cx="30757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緊急</a:t>
            </a:r>
            <a:r>
              <a:rPr lang="ja-JP" altLang="en-US" sz="40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時</a:t>
            </a:r>
            <a:endParaRPr kumimoji="1" lang="ja-JP" altLang="en-US" sz="400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833806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0208" y="3205307"/>
            <a:ext cx="10848109" cy="1325563"/>
          </a:xfrm>
        </p:spPr>
        <p:txBody>
          <a:bodyPr>
            <a:noAutofit/>
          </a:bodyPr>
          <a:lstStyle/>
          <a:p>
            <a:r>
              <a:rPr lang="en-US" altLang="ja-JP" sz="5400" dirty="0" smtClean="0">
                <a:latin typeface="Arial" panose="020B0604020202020204" pitchFamily="34" charset="0"/>
                <a:ea typeface="HGS創英角ﾎﾟｯﾌﾟ体" panose="040B0A00000000000000" pitchFamily="50" charset="-128"/>
                <a:cs typeface="Arial" panose="020B0604020202020204" pitchFamily="34" charset="0"/>
              </a:rPr>
              <a:t>How about in </a:t>
            </a:r>
            <a:r>
              <a:rPr lang="en-US" altLang="ja-JP" sz="5400" dirty="0" smtClean="0">
                <a:solidFill>
                  <a:srgbClr val="FF0000"/>
                </a:solidFill>
                <a:latin typeface="Arial" panose="020B0604020202020204" pitchFamily="34" charset="0"/>
                <a:ea typeface="HGS創英角ﾎﾟｯﾌﾟ体" panose="040B0A00000000000000" pitchFamily="50" charset="-128"/>
                <a:cs typeface="Arial" panose="020B0604020202020204" pitchFamily="34" charset="0"/>
              </a:rPr>
              <a:t>Japan?</a:t>
            </a:r>
            <a:r>
              <a:rPr lang="en-US" altLang="ja-JP" sz="5400" dirty="0" smtClean="0">
                <a:latin typeface="Arial" panose="020B0604020202020204" pitchFamily="34" charset="0"/>
                <a:ea typeface="HGS創英角ﾎﾟｯﾌﾟ体" panose="040B0A00000000000000" pitchFamily="50" charset="-128"/>
                <a:cs typeface="Arial" panose="020B0604020202020204" pitchFamily="34" charset="0"/>
              </a:rPr>
              <a:t/>
            </a:r>
            <a:br>
              <a:rPr lang="en-US" altLang="ja-JP" sz="5400" dirty="0" smtClean="0">
                <a:latin typeface="Arial" panose="020B0604020202020204" pitchFamily="34" charset="0"/>
                <a:ea typeface="HGS創英角ﾎﾟｯﾌﾟ体" panose="040B0A00000000000000" pitchFamily="50" charset="-128"/>
                <a:cs typeface="Arial" panose="020B0604020202020204" pitchFamily="34" charset="0"/>
              </a:rPr>
            </a:br>
            <a:r>
              <a:rPr lang="en-US" altLang="ja-JP" sz="5400" dirty="0" smtClean="0">
                <a:latin typeface="Arial" panose="020B0604020202020204" pitchFamily="34" charset="0"/>
                <a:ea typeface="HGS創英角ﾎﾟｯﾌﾟ体" panose="040B0A00000000000000" pitchFamily="50" charset="-128"/>
                <a:cs typeface="Arial" panose="020B0604020202020204" pitchFamily="34" charset="0"/>
              </a:rPr>
              <a:t/>
            </a:r>
            <a:br>
              <a:rPr lang="en-US" altLang="ja-JP" sz="5400" dirty="0" smtClean="0">
                <a:latin typeface="Arial" panose="020B0604020202020204" pitchFamily="34" charset="0"/>
                <a:ea typeface="HGS創英角ﾎﾟｯﾌﾟ体" panose="040B0A00000000000000" pitchFamily="50" charset="-128"/>
                <a:cs typeface="Arial" panose="020B0604020202020204" pitchFamily="34" charset="0"/>
              </a:rPr>
            </a:br>
            <a:r>
              <a:rPr lang="en-US" altLang="ja-JP" sz="5400" dirty="0" smtClean="0">
                <a:latin typeface="Arial" panose="020B0604020202020204" pitchFamily="34" charset="0"/>
                <a:ea typeface="HGS創英角ﾎﾟｯﾌﾟ体" panose="040B0A00000000000000" pitchFamily="50" charset="-128"/>
                <a:cs typeface="Arial" panose="020B0604020202020204" pitchFamily="34" charset="0"/>
              </a:rPr>
              <a:t>What is a </a:t>
            </a:r>
            <a:r>
              <a:rPr lang="en-US" altLang="ja-JP" sz="5400" dirty="0" smtClean="0">
                <a:solidFill>
                  <a:srgbClr val="FF0000"/>
                </a:solidFill>
                <a:latin typeface="Arial" panose="020B0604020202020204" pitchFamily="34" charset="0"/>
                <a:ea typeface="HGS創英角ﾎﾟｯﾌﾟ体" panose="040B0A00000000000000" pitchFamily="50" charset="-128"/>
                <a:cs typeface="Arial" panose="020B0604020202020204" pitchFamily="34" charset="0"/>
              </a:rPr>
              <a:t>special rule </a:t>
            </a:r>
            <a:r>
              <a:rPr lang="en-US" altLang="ja-JP" sz="5400" dirty="0" smtClean="0">
                <a:latin typeface="Arial" panose="020B0604020202020204" pitchFamily="34" charset="0"/>
                <a:ea typeface="HGS創英角ﾎﾟｯﾌﾟ体" panose="040B0A00000000000000" pitchFamily="50" charset="-128"/>
                <a:cs typeface="Arial" panose="020B0604020202020204" pitchFamily="34" charset="0"/>
              </a:rPr>
              <a:t>in Japan?</a:t>
            </a:r>
            <a:endParaRPr kumimoji="1" lang="ja-JP" altLang="en-US" sz="5400" dirty="0">
              <a:latin typeface="Arial" panose="020B0604020202020204" pitchFamily="34" charset="0"/>
              <a:ea typeface="HGS創英角ﾎﾟｯﾌﾟ体" panose="040B0A00000000000000" pitchFamily="50" charset="-128"/>
              <a:cs typeface="Arial" panose="020B0604020202020204" pitchFamily="34" charset="0"/>
            </a:endParaRPr>
          </a:p>
        </p:txBody>
      </p:sp>
      <p:pic>
        <p:nvPicPr>
          <p:cNvPr id="4" name="図 3" descr="日本の国旗 - Wikipedi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1890" y="965561"/>
            <a:ext cx="3626427" cy="241761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14870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76530" y="162992"/>
            <a:ext cx="9144000" cy="976260"/>
          </a:xfrm>
        </p:spPr>
        <p:txBody>
          <a:bodyPr/>
          <a:lstStyle/>
          <a:p>
            <a:r>
              <a:rPr kumimoji="1" lang="en-US" altLang="ja-JP" dirty="0" smtClean="0">
                <a:latin typeface="NHHandwriting Medium" panose="020F0500000000000000" pitchFamily="34" charset="0"/>
              </a:rPr>
              <a:t>Restaurants</a:t>
            </a:r>
            <a:endParaRPr kumimoji="1" lang="ja-JP" altLang="en-US" dirty="0">
              <a:latin typeface="NHHandwriting Medium" panose="020F0500000000000000" pitchFamily="34" charset="0"/>
            </a:endParaRPr>
          </a:p>
        </p:txBody>
      </p:sp>
      <p:pic>
        <p:nvPicPr>
          <p:cNvPr id="1026" name="Picture 2" descr="Five Branding Ideas for New Restaurants and Bars | Wineemotion US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968" y="1139252"/>
            <a:ext cx="7133836" cy="401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タイトル 1"/>
          <p:cNvSpPr txBox="1">
            <a:spLocks/>
          </p:cNvSpPr>
          <p:nvPr/>
        </p:nvSpPr>
        <p:spPr>
          <a:xfrm>
            <a:off x="0" y="5638703"/>
            <a:ext cx="11887200" cy="9762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 smtClean="0">
                <a:latin typeface="NHHandwriting Medium" panose="020F0500000000000000" pitchFamily="34" charset="0"/>
              </a:rPr>
              <a:t>We (      ) give the sever a tip.</a:t>
            </a:r>
            <a:endParaRPr lang="ja-JP" altLang="en-US" sz="5400" dirty="0">
              <a:latin typeface="NHHandwriting Medium" panose="020F0500000000000000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442363" y="5284760"/>
            <a:ext cx="22167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店員</a:t>
            </a:r>
            <a:r>
              <a:rPr lang="ja-JP" altLang="en-US" sz="40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さん</a:t>
            </a:r>
            <a:endParaRPr kumimoji="1" lang="ja-JP" altLang="en-US" sz="400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2395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76530" y="162992"/>
            <a:ext cx="9144000" cy="976260"/>
          </a:xfrm>
        </p:spPr>
        <p:txBody>
          <a:bodyPr/>
          <a:lstStyle/>
          <a:p>
            <a:r>
              <a:rPr kumimoji="1" lang="en-US" altLang="ja-JP" dirty="0" smtClean="0">
                <a:latin typeface="NHHandwriting Medium" panose="020F0500000000000000" pitchFamily="34" charset="0"/>
              </a:rPr>
              <a:t>Restaurants</a:t>
            </a:r>
            <a:endParaRPr kumimoji="1" lang="ja-JP" altLang="en-US" dirty="0">
              <a:latin typeface="NHHandwriting Medium" panose="020F0500000000000000" pitchFamily="34" charset="0"/>
            </a:endParaRPr>
          </a:p>
        </p:txBody>
      </p:sp>
      <p:pic>
        <p:nvPicPr>
          <p:cNvPr id="1026" name="Picture 2" descr="Five Branding Ideas for New Restaurants and Bars | Wineemotion US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050" y="1304144"/>
            <a:ext cx="6584745" cy="3702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タイトル 1"/>
          <p:cNvSpPr txBox="1">
            <a:spLocks/>
          </p:cNvSpPr>
          <p:nvPr/>
        </p:nvSpPr>
        <p:spPr>
          <a:xfrm>
            <a:off x="0" y="5638703"/>
            <a:ext cx="11887200" cy="9762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 smtClean="0">
                <a:latin typeface="NHHandwriting Medium" panose="020F0500000000000000" pitchFamily="34" charset="0"/>
              </a:rPr>
              <a:t>We ( </a:t>
            </a:r>
            <a:r>
              <a:rPr lang="en-US" altLang="ja-JP" sz="5400" dirty="0" smtClean="0">
                <a:solidFill>
                  <a:srgbClr val="FF0000"/>
                </a:solidFill>
                <a:latin typeface="NHHandwriting Medium" panose="020F0500000000000000" pitchFamily="34" charset="0"/>
              </a:rPr>
              <a:t>must</a:t>
            </a:r>
            <a:r>
              <a:rPr lang="en-US" altLang="ja-JP" sz="5400" dirty="0" smtClean="0">
                <a:latin typeface="NHHandwriting Medium" panose="020F0500000000000000" pitchFamily="34" charset="0"/>
              </a:rPr>
              <a:t> ) give the server a tip.</a:t>
            </a:r>
            <a:endParaRPr lang="ja-JP" altLang="en-US" sz="5400" dirty="0">
              <a:latin typeface="NHHandwriting Medium" panose="020F0500000000000000" pitchFamily="34" charset="0"/>
            </a:endParaRPr>
          </a:p>
        </p:txBody>
      </p:sp>
      <p:pic>
        <p:nvPicPr>
          <p:cNvPr id="3074" name="Picture 2" descr="OK, We All Know Tipping in Restaurants Is Ridiculous—Right? | TakeP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795" y="1771240"/>
            <a:ext cx="4512405" cy="3010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6622472" y="5182182"/>
            <a:ext cx="22167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店員</a:t>
            </a:r>
            <a:r>
              <a:rPr lang="ja-JP" altLang="en-US" sz="40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さん</a:t>
            </a:r>
            <a:endParaRPr kumimoji="1" lang="ja-JP" altLang="en-US" sz="400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2919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92213"/>
            <a:ext cx="10515600" cy="822907"/>
          </a:xfrm>
        </p:spPr>
        <p:txBody>
          <a:bodyPr/>
          <a:lstStyle/>
          <a:p>
            <a:pPr algn="ctr"/>
            <a:r>
              <a:rPr lang="en-US" altLang="ja-JP" dirty="0" smtClean="0">
                <a:latin typeface="NHHandwriting Medium" panose="020F0500000000000000" pitchFamily="34" charset="0"/>
              </a:rPr>
              <a:t>At Home</a:t>
            </a:r>
            <a:endParaRPr kumimoji="1" lang="ja-JP" altLang="en-US" dirty="0"/>
          </a:p>
        </p:txBody>
      </p:sp>
      <p:pic>
        <p:nvPicPr>
          <p:cNvPr id="4098" name="Picture 2" descr="Address Fraud: What It Is and How to Avoid It | Moving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0176" y="915120"/>
            <a:ext cx="5951648" cy="3975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タイトル 1"/>
          <p:cNvSpPr txBox="1">
            <a:spLocks/>
          </p:cNvSpPr>
          <p:nvPr/>
        </p:nvSpPr>
        <p:spPr>
          <a:xfrm>
            <a:off x="0" y="5081666"/>
            <a:ext cx="11887200" cy="1533297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 smtClean="0">
                <a:latin typeface="NHHandwriting Medium" panose="020F0500000000000000" pitchFamily="34" charset="0"/>
              </a:rPr>
              <a:t>We (      )(   )(    </a:t>
            </a:r>
            <a:r>
              <a:rPr lang="en-US" altLang="ja-JP" sz="5400" dirty="0">
                <a:latin typeface="NHHandwriting Medium" panose="020F0500000000000000" pitchFamily="34" charset="0"/>
              </a:rPr>
              <a:t>)</a:t>
            </a:r>
            <a:r>
              <a:rPr lang="en-US" altLang="ja-JP" sz="5400" dirty="0" smtClean="0">
                <a:latin typeface="NHHandwriting Medium" panose="020F0500000000000000" pitchFamily="34" charset="0"/>
              </a:rPr>
              <a:t>to send letters from the post office.</a:t>
            </a:r>
            <a:endParaRPr lang="ja-JP" altLang="en-US" sz="5400" dirty="0">
              <a:latin typeface="NHHandwriting Medium" panose="020F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093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92213"/>
            <a:ext cx="10515600" cy="822907"/>
          </a:xfrm>
        </p:spPr>
        <p:txBody>
          <a:bodyPr/>
          <a:lstStyle/>
          <a:p>
            <a:pPr algn="ctr"/>
            <a:r>
              <a:rPr lang="en-US" altLang="ja-JP" dirty="0" smtClean="0">
                <a:latin typeface="NHHandwriting Medium" panose="020F0500000000000000" pitchFamily="34" charset="0"/>
              </a:rPr>
              <a:t>At Home</a:t>
            </a:r>
            <a:endParaRPr kumimoji="1" lang="ja-JP" altLang="en-US" dirty="0"/>
          </a:p>
        </p:txBody>
      </p:sp>
      <p:pic>
        <p:nvPicPr>
          <p:cNvPr id="4098" name="Picture 2" descr="Address Fraud: What It Is and How to Avoid It | Moving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0176" y="915120"/>
            <a:ext cx="5951648" cy="3975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タイトル 1"/>
          <p:cNvSpPr txBox="1">
            <a:spLocks/>
          </p:cNvSpPr>
          <p:nvPr/>
        </p:nvSpPr>
        <p:spPr>
          <a:xfrm>
            <a:off x="0" y="5321507"/>
            <a:ext cx="11887200" cy="136840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 smtClean="0">
                <a:latin typeface="NHHandwriting Medium" panose="020F0500000000000000" pitchFamily="34" charset="0"/>
              </a:rPr>
              <a:t>We (</a:t>
            </a:r>
            <a:r>
              <a:rPr lang="en-US" altLang="ja-JP" sz="5400" dirty="0" smtClean="0">
                <a:solidFill>
                  <a:srgbClr val="FF0000"/>
                </a:solidFill>
                <a:latin typeface="NHHandwriting Medium" panose="020F0500000000000000" pitchFamily="34" charset="0"/>
              </a:rPr>
              <a:t>don’t</a:t>
            </a:r>
            <a:r>
              <a:rPr lang="en-US" altLang="ja-JP" sz="5400" dirty="0" smtClean="0">
                <a:latin typeface="NHHandwriting Medium" panose="020F0500000000000000" pitchFamily="34" charset="0"/>
              </a:rPr>
              <a:t>)(</a:t>
            </a:r>
            <a:r>
              <a:rPr lang="en-US" altLang="ja-JP" sz="5400" dirty="0" smtClean="0">
                <a:solidFill>
                  <a:srgbClr val="FF0000"/>
                </a:solidFill>
                <a:latin typeface="NHHandwriting Medium" panose="020F0500000000000000" pitchFamily="34" charset="0"/>
              </a:rPr>
              <a:t>have</a:t>
            </a:r>
            <a:r>
              <a:rPr lang="en-US" altLang="ja-JP" sz="5400" dirty="0" smtClean="0">
                <a:latin typeface="NHHandwriting Medium" panose="020F0500000000000000" pitchFamily="34" charset="0"/>
              </a:rPr>
              <a:t>)(</a:t>
            </a:r>
            <a:r>
              <a:rPr lang="en-US" altLang="ja-JP" sz="5400" dirty="0" smtClean="0">
                <a:solidFill>
                  <a:srgbClr val="FF0000"/>
                </a:solidFill>
                <a:latin typeface="NHHandwriting Medium" panose="020F0500000000000000" pitchFamily="34" charset="0"/>
              </a:rPr>
              <a:t>to</a:t>
            </a:r>
            <a:r>
              <a:rPr lang="en-US" altLang="ja-JP" sz="5400" dirty="0" smtClean="0">
                <a:latin typeface="NHHandwriting Medium" panose="020F0500000000000000" pitchFamily="34" charset="0"/>
              </a:rPr>
              <a:t>) to send letters from the post office.</a:t>
            </a:r>
            <a:endParaRPr lang="ja-JP" altLang="en-US" sz="5400" dirty="0">
              <a:latin typeface="NHHandwriting Medium" panose="020F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240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76530" y="162992"/>
            <a:ext cx="9144000" cy="976260"/>
          </a:xfrm>
        </p:spPr>
        <p:txBody>
          <a:bodyPr/>
          <a:lstStyle/>
          <a:p>
            <a:r>
              <a:rPr kumimoji="1" lang="en-US" altLang="ja-JP" dirty="0" smtClean="0">
                <a:latin typeface="NHHandwriting Medium" panose="020F0500000000000000" pitchFamily="34" charset="0"/>
              </a:rPr>
              <a:t>Transportation</a:t>
            </a:r>
            <a:endParaRPr kumimoji="1" lang="ja-JP" altLang="en-US" dirty="0">
              <a:latin typeface="NHHandwriting Medium" panose="020F0500000000000000" pitchFamily="34" charset="0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5638703"/>
            <a:ext cx="11887200" cy="9762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 smtClean="0">
                <a:latin typeface="NHHandwriting Medium" panose="020F0500000000000000" pitchFamily="34" charset="0"/>
              </a:rPr>
              <a:t>We (      )(    ) drive on the left side.</a:t>
            </a:r>
            <a:endParaRPr lang="ja-JP" altLang="en-US" sz="5400" dirty="0">
              <a:latin typeface="NHHandwriting Medium" panose="020F0500000000000000" pitchFamily="34" charset="0"/>
            </a:endParaRPr>
          </a:p>
        </p:txBody>
      </p:sp>
      <p:pic>
        <p:nvPicPr>
          <p:cNvPr id="7" name="Picture 2" descr="Trip Triv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71" y="1804945"/>
            <a:ext cx="4966655" cy="3505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乗算 5"/>
          <p:cNvSpPr/>
          <p:nvPr/>
        </p:nvSpPr>
        <p:spPr>
          <a:xfrm>
            <a:off x="313111" y="1139252"/>
            <a:ext cx="6032773" cy="5212391"/>
          </a:xfrm>
          <a:prstGeom prst="mathMultiply">
            <a:avLst>
              <a:gd name="adj1" fmla="val 352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38" t="13754" r="22230" b="4844"/>
          <a:stretch/>
        </p:blipFill>
        <p:spPr>
          <a:xfrm>
            <a:off x="7176905" y="1467136"/>
            <a:ext cx="3879273" cy="3917873"/>
          </a:xfrm>
          <a:prstGeom prst="rect">
            <a:avLst/>
          </a:prstGeom>
        </p:spPr>
      </p:pic>
      <p:sp>
        <p:nvSpPr>
          <p:cNvPr id="4" name="ドーナツ 3"/>
          <p:cNvSpPr/>
          <p:nvPr/>
        </p:nvSpPr>
        <p:spPr>
          <a:xfrm>
            <a:off x="7637058" y="2014835"/>
            <a:ext cx="2958966" cy="2822473"/>
          </a:xfrm>
          <a:prstGeom prst="donut">
            <a:avLst>
              <a:gd name="adj" fmla="val 12195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074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76530" y="162992"/>
            <a:ext cx="9144000" cy="976260"/>
          </a:xfrm>
        </p:spPr>
        <p:txBody>
          <a:bodyPr/>
          <a:lstStyle/>
          <a:p>
            <a:r>
              <a:rPr kumimoji="1" lang="en-US" altLang="ja-JP" dirty="0" smtClean="0">
                <a:latin typeface="NHHandwriting Medium" panose="020F0500000000000000" pitchFamily="34" charset="0"/>
              </a:rPr>
              <a:t>Transportation</a:t>
            </a:r>
            <a:endParaRPr kumimoji="1" lang="ja-JP" altLang="en-US" dirty="0">
              <a:latin typeface="NHHandwriting Medium" panose="020F0500000000000000" pitchFamily="34" charset="0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5426439"/>
            <a:ext cx="12192000" cy="11885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 smtClean="0">
                <a:latin typeface="NHHandwriting Medium" panose="020F0500000000000000" pitchFamily="34" charset="0"/>
              </a:rPr>
              <a:t>We (</a:t>
            </a:r>
            <a:r>
              <a:rPr lang="en-US" altLang="ja-JP" sz="4800" dirty="0" smtClean="0">
                <a:solidFill>
                  <a:srgbClr val="FF0000"/>
                </a:solidFill>
                <a:latin typeface="NHHandwriting Medium" panose="020F0500000000000000" pitchFamily="34" charset="0"/>
              </a:rPr>
              <a:t>must</a:t>
            </a:r>
            <a:r>
              <a:rPr lang="en-US" altLang="ja-JP" sz="4800" dirty="0" smtClean="0">
                <a:latin typeface="NHHandwriting Medium" panose="020F0500000000000000" pitchFamily="34" charset="0"/>
              </a:rPr>
              <a:t>)(</a:t>
            </a:r>
            <a:r>
              <a:rPr lang="en-US" altLang="ja-JP" sz="4800" dirty="0" smtClean="0">
                <a:solidFill>
                  <a:srgbClr val="FF0000"/>
                </a:solidFill>
                <a:latin typeface="NHHandwriting Medium" panose="020F0500000000000000" pitchFamily="34" charset="0"/>
              </a:rPr>
              <a:t>not</a:t>
            </a:r>
            <a:r>
              <a:rPr lang="en-US" altLang="ja-JP" sz="4800" dirty="0" smtClean="0">
                <a:latin typeface="NHHandwriting Medium" panose="020F0500000000000000" pitchFamily="34" charset="0"/>
              </a:rPr>
              <a:t>) drive on the left side.</a:t>
            </a:r>
            <a:r>
              <a:rPr lang="en-US" altLang="ja-JP" sz="3600" dirty="0" smtClean="0">
                <a:latin typeface="NHHandwriting Medium" panose="020F0500000000000000" pitchFamily="34" charset="0"/>
              </a:rPr>
              <a:t> </a:t>
            </a:r>
            <a:endParaRPr lang="ja-JP" altLang="en-US" sz="3600" dirty="0">
              <a:latin typeface="NHHandwriting Medium" panose="020F0500000000000000" pitchFamily="34" charset="0"/>
            </a:endParaRPr>
          </a:p>
        </p:txBody>
      </p:sp>
      <p:pic>
        <p:nvPicPr>
          <p:cNvPr id="2050" name="Picture 2" descr="Trip Triv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048" y="1139252"/>
            <a:ext cx="6303103" cy="4449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乗算 2"/>
          <p:cNvSpPr/>
          <p:nvPr/>
        </p:nvSpPr>
        <p:spPr>
          <a:xfrm>
            <a:off x="1945877" y="-164892"/>
            <a:ext cx="7995443" cy="6614963"/>
          </a:xfrm>
          <a:prstGeom prst="mathMultiply">
            <a:avLst>
              <a:gd name="adj1" fmla="val 352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79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3229" y="161283"/>
            <a:ext cx="10515600" cy="1325563"/>
          </a:xfrm>
        </p:spPr>
        <p:txBody>
          <a:bodyPr/>
          <a:lstStyle/>
          <a:p>
            <a:pPr algn="ctr"/>
            <a:r>
              <a:rPr lang="en-US" altLang="ja-JP" dirty="0" smtClean="0">
                <a:latin typeface="NHHandwriting Medium" panose="020F0500000000000000" pitchFamily="34" charset="0"/>
              </a:rPr>
              <a:t>At School</a:t>
            </a:r>
            <a:endParaRPr kumimoji="1" lang="ja-JP" altLang="en-US" dirty="0"/>
          </a:p>
        </p:txBody>
      </p:sp>
      <p:pic>
        <p:nvPicPr>
          <p:cNvPr id="6146" name="Picture 2" descr="Pledge of Allegiance - Brody Middle School - You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4677" y="1217024"/>
            <a:ext cx="7083997" cy="3984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タイトル 1"/>
          <p:cNvSpPr txBox="1">
            <a:spLocks/>
          </p:cNvSpPr>
          <p:nvPr/>
        </p:nvSpPr>
        <p:spPr>
          <a:xfrm>
            <a:off x="175560" y="5201773"/>
            <a:ext cx="11842229" cy="11885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800" dirty="0" smtClean="0">
                <a:latin typeface="NHHandwriting Medium" panose="020F0500000000000000" pitchFamily="34" charset="0"/>
              </a:rPr>
              <a:t>Students(      )(    ) say </a:t>
            </a:r>
            <a:r>
              <a:rPr lang="en-US" altLang="ja-JP" sz="3800" u="sng" dirty="0" smtClean="0">
                <a:latin typeface="NHHandwriting Medium" panose="020F0500000000000000" pitchFamily="34" charset="0"/>
              </a:rPr>
              <a:t>the pledge of allegiance.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398042" y="5111110"/>
            <a:ext cx="30757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忠誠の誓い</a:t>
            </a:r>
            <a:endParaRPr kumimoji="1" lang="ja-JP" altLang="en-US" sz="400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9524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3229" y="161283"/>
            <a:ext cx="10515600" cy="1325563"/>
          </a:xfrm>
        </p:spPr>
        <p:txBody>
          <a:bodyPr/>
          <a:lstStyle/>
          <a:p>
            <a:pPr algn="ctr"/>
            <a:r>
              <a:rPr lang="en-US" altLang="ja-JP" dirty="0" smtClean="0">
                <a:latin typeface="NHHandwriting Medium" panose="020F0500000000000000" pitchFamily="34" charset="0"/>
              </a:rPr>
              <a:t>At School</a:t>
            </a:r>
            <a:endParaRPr kumimoji="1" lang="ja-JP" altLang="en-US" dirty="0"/>
          </a:p>
        </p:txBody>
      </p:sp>
      <p:pic>
        <p:nvPicPr>
          <p:cNvPr id="6146" name="Picture 2" descr="Pledge of Allegiance - Brody Middle School - You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4677" y="1217024"/>
            <a:ext cx="7083997" cy="3984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タイトル 1"/>
          <p:cNvSpPr txBox="1">
            <a:spLocks/>
          </p:cNvSpPr>
          <p:nvPr/>
        </p:nvSpPr>
        <p:spPr>
          <a:xfrm>
            <a:off x="175560" y="5201773"/>
            <a:ext cx="11842229" cy="11885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800" dirty="0" smtClean="0">
                <a:latin typeface="NHHandwriting Medium" panose="020F0500000000000000" pitchFamily="34" charset="0"/>
              </a:rPr>
              <a:t>Students(</a:t>
            </a:r>
            <a:r>
              <a:rPr lang="en-US" altLang="ja-JP" sz="3800" dirty="0" smtClean="0">
                <a:solidFill>
                  <a:srgbClr val="FF0000"/>
                </a:solidFill>
                <a:latin typeface="NHHandwriting Medium" panose="020F0500000000000000" pitchFamily="34" charset="0"/>
              </a:rPr>
              <a:t>have</a:t>
            </a:r>
            <a:r>
              <a:rPr lang="en-US" altLang="ja-JP" sz="3800" dirty="0" smtClean="0">
                <a:latin typeface="NHHandwriting Medium" panose="020F0500000000000000" pitchFamily="34" charset="0"/>
              </a:rPr>
              <a:t>)(</a:t>
            </a:r>
            <a:r>
              <a:rPr lang="en-US" altLang="ja-JP" sz="3800" dirty="0" smtClean="0">
                <a:solidFill>
                  <a:srgbClr val="FF0000"/>
                </a:solidFill>
                <a:latin typeface="NHHandwriting Medium" panose="020F0500000000000000" pitchFamily="34" charset="0"/>
              </a:rPr>
              <a:t>to</a:t>
            </a:r>
            <a:r>
              <a:rPr lang="en-US" altLang="ja-JP" sz="3800" dirty="0" smtClean="0">
                <a:latin typeface="NHHandwriting Medium" panose="020F0500000000000000" pitchFamily="34" charset="0"/>
              </a:rPr>
              <a:t>) say </a:t>
            </a:r>
            <a:r>
              <a:rPr lang="en-US" altLang="ja-JP" sz="3800" u="sng" dirty="0" smtClean="0">
                <a:latin typeface="NHHandwriting Medium" panose="020F0500000000000000" pitchFamily="34" charset="0"/>
              </a:rPr>
              <a:t>the pledge of allegiance</a:t>
            </a:r>
            <a:r>
              <a:rPr lang="en-US" altLang="ja-JP" sz="3800" dirty="0" smtClean="0">
                <a:latin typeface="NHHandwriting Medium" panose="020F0500000000000000" pitchFamily="34" charset="0"/>
              </a:rPr>
              <a:t>.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398042" y="5111110"/>
            <a:ext cx="30757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忠誠の誓い</a:t>
            </a:r>
            <a:endParaRPr kumimoji="1" lang="ja-JP" altLang="en-US" sz="400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725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146</Words>
  <Application>Microsoft Office PowerPoint</Application>
  <PresentationFormat>ワイド画面</PresentationFormat>
  <Paragraphs>27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9" baseType="lpstr">
      <vt:lpstr>ＤＦ特太ゴシック体</vt:lpstr>
      <vt:lpstr>HGS創英角ﾎﾟｯﾌﾟ体</vt:lpstr>
      <vt:lpstr>游ゴシック</vt:lpstr>
      <vt:lpstr>游ゴシック Light</vt:lpstr>
      <vt:lpstr>Arial</vt:lpstr>
      <vt:lpstr>NHHandwriting Medium</vt:lpstr>
      <vt:lpstr>Office テーマ</vt:lpstr>
      <vt:lpstr>PowerPoint プレゼンテーション</vt:lpstr>
      <vt:lpstr>Restaurants</vt:lpstr>
      <vt:lpstr>Restaurants</vt:lpstr>
      <vt:lpstr>At Home</vt:lpstr>
      <vt:lpstr>At Home</vt:lpstr>
      <vt:lpstr>Transportation</vt:lpstr>
      <vt:lpstr>Transportation</vt:lpstr>
      <vt:lpstr>At School</vt:lpstr>
      <vt:lpstr>At School</vt:lpstr>
      <vt:lpstr>In an Emergency</vt:lpstr>
      <vt:lpstr>In an Emergency</vt:lpstr>
      <vt:lpstr>How about in Japan?  What is a special rule in Japan?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Restaurants</dc:title>
  <dc:creator>八峰町教育委員会</dc:creator>
  <cp:lastModifiedBy>八峰町教育委員会</cp:lastModifiedBy>
  <cp:revision>11</cp:revision>
  <cp:lastPrinted>2020-09-24T04:05:18Z</cp:lastPrinted>
  <dcterms:created xsi:type="dcterms:W3CDTF">2020-09-24T02:57:40Z</dcterms:created>
  <dcterms:modified xsi:type="dcterms:W3CDTF">2020-10-05T02:43:35Z</dcterms:modified>
</cp:coreProperties>
</file>